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42"/>
  </p:handoutMasterIdLst>
  <p:sldIdLst>
    <p:sldId id="256" r:id="rId3"/>
    <p:sldId id="257" r:id="rId4"/>
    <p:sldId id="478" r:id="rId5"/>
    <p:sldId id="303" r:id="rId7"/>
    <p:sldId id="266" r:id="rId8"/>
    <p:sldId id="259" r:id="rId9"/>
    <p:sldId id="267" r:id="rId10"/>
    <p:sldId id="262" r:id="rId11"/>
    <p:sldId id="261" r:id="rId12"/>
    <p:sldId id="264" r:id="rId13"/>
    <p:sldId id="268" r:id="rId14"/>
    <p:sldId id="269" r:id="rId15"/>
    <p:sldId id="296" r:id="rId16"/>
    <p:sldId id="297" r:id="rId17"/>
    <p:sldId id="299" r:id="rId18"/>
    <p:sldId id="301" r:id="rId19"/>
    <p:sldId id="302" r:id="rId20"/>
    <p:sldId id="326" r:id="rId21"/>
    <p:sldId id="327" r:id="rId22"/>
    <p:sldId id="368" r:id="rId23"/>
    <p:sldId id="425" r:id="rId24"/>
    <p:sldId id="426" r:id="rId25"/>
    <p:sldId id="427" r:id="rId26"/>
    <p:sldId id="428" r:id="rId27"/>
    <p:sldId id="429" r:id="rId28"/>
    <p:sldId id="374" r:id="rId29"/>
    <p:sldId id="375" r:id="rId30"/>
    <p:sldId id="404" r:id="rId31"/>
    <p:sldId id="376" r:id="rId32"/>
    <p:sldId id="409" r:id="rId33"/>
    <p:sldId id="405" r:id="rId34"/>
    <p:sldId id="407" r:id="rId35"/>
    <p:sldId id="442" r:id="rId36"/>
    <p:sldId id="446" r:id="rId37"/>
    <p:sldId id="447" r:id="rId38"/>
    <p:sldId id="444" r:id="rId39"/>
    <p:sldId id="443" r:id="rId40"/>
    <p:sldId id="445" r:id="rId41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87544e7-919a-4bab-816d-7721d0eec0a5}">
          <p14:sldIdLst>
            <p14:sldId id="256"/>
            <p14:sldId id="257"/>
            <p14:sldId id="478"/>
            <p14:sldId id="303"/>
            <p14:sldId id="266"/>
            <p14:sldId id="259"/>
            <p14:sldId id="267"/>
            <p14:sldId id="262"/>
            <p14:sldId id="261"/>
            <p14:sldId id="264"/>
            <p14:sldId id="268"/>
            <p14:sldId id="269"/>
          </p14:sldIdLst>
        </p14:section>
        <p14:section name="无标题节" id="{630d7540-2854-416c-9035-cfbde9837f01}">
          <p14:sldIdLst>
            <p14:sldId id="296"/>
            <p14:sldId id="297"/>
            <p14:sldId id="299"/>
            <p14:sldId id="301"/>
            <p14:sldId id="302"/>
            <p14:sldId id="326"/>
            <p14:sldId id="327"/>
          </p14:sldIdLst>
        </p14:section>
        <p14:section name="无标题节" id="{6e63aff8-5955-4084-9b4c-405c9bbe9ca3}">
          <p14:sldIdLst>
            <p14:sldId id="368"/>
          </p14:sldIdLst>
        </p14:section>
        <p14:section name="无标题节" id="{0a038c33-7a19-4543-a6cd-a4c221281003}">
          <p14:sldIdLst>
            <p14:sldId id="425"/>
            <p14:sldId id="426"/>
            <p14:sldId id="427"/>
            <p14:sldId id="428"/>
            <p14:sldId id="429"/>
            <p14:sldId id="374"/>
            <p14:sldId id="375"/>
            <p14:sldId id="404"/>
            <p14:sldId id="376"/>
            <p14:sldId id="409"/>
            <p14:sldId id="405"/>
            <p14:sldId id="407"/>
          </p14:sldIdLst>
        </p14:section>
        <p14:section name="0731" id="{7a5c2297-5529-4bfa-a85e-4005600beb04}">
          <p14:sldIdLst>
            <p14:sldId id="442"/>
            <p14:sldId id="446"/>
            <p14:sldId id="447"/>
            <p14:sldId id="444"/>
            <p14:sldId id="443"/>
            <p14:sldId id="44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y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7" Type="http://schemas.openxmlformats.org/officeDocument/2006/relationships/tags" Target="tags/tag8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5A78-AC1E-40E3-9A6C-F21BF0BC96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tags" Target="../tags/tag3.xml"/><Relationship Id="rId1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38.jpeg"/><Relationship Id="rId1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3.png"/><Relationship Id="rId7" Type="http://schemas.openxmlformats.org/officeDocument/2006/relationships/image" Target="../media/image92.png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image" Target="../media/image111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49153"/>
          <a:stretch>
            <a:fillRect/>
          </a:stretch>
        </p:blipFill>
        <p:spPr>
          <a:xfrm>
            <a:off x="6019165" y="263525"/>
            <a:ext cx="3949065" cy="63315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0410" y="760730"/>
            <a:ext cx="34683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Sliced Wasserstein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 Distance (SWD)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160" y="683260"/>
            <a:ext cx="9874250" cy="5973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1795" y="210185"/>
            <a:ext cx="7146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Generating Natural images with direct Patch</a:t>
            </a:r>
            <a:r>
              <a:rPr lang="en-US" altLang="zh-CN"/>
              <a:t> </a:t>
            </a:r>
            <a:r>
              <a:rPr lang="zh-CN" altLang="en-US"/>
              <a:t>Distributions Matching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1795" y="683260"/>
            <a:ext cx="1296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 reshuffling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ballon_0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4675" y="0"/>
            <a:ext cx="6720000" cy="2520000"/>
          </a:xfrm>
          <a:prstGeom prst="rect">
            <a:avLst/>
          </a:prstGeom>
        </p:spPr>
      </p:pic>
      <p:pic>
        <p:nvPicPr>
          <p:cNvPr id="4" name="图片 3" descr="ballon_0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395" y="1796415"/>
            <a:ext cx="6720000" cy="2520000"/>
          </a:xfrm>
          <a:prstGeom prst="rect">
            <a:avLst/>
          </a:prstGeom>
        </p:spPr>
      </p:pic>
      <p:pic>
        <p:nvPicPr>
          <p:cNvPr id="3" name="图片 2" descr="ballon_0_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95" y="3667760"/>
            <a:ext cx="6720000" cy="2520000"/>
          </a:xfrm>
          <a:prstGeom prst="rect">
            <a:avLst/>
          </a:prstGeom>
        </p:spPr>
      </p:pic>
      <p:pic>
        <p:nvPicPr>
          <p:cNvPr id="2" name="图片 1" descr="ballon_0_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320" y="0"/>
            <a:ext cx="6720000" cy="2520000"/>
          </a:xfrm>
          <a:prstGeom prst="rect">
            <a:avLst/>
          </a:prstGeom>
        </p:spPr>
      </p:pic>
      <p:pic>
        <p:nvPicPr>
          <p:cNvPr id="6" name="图片 5" descr="ballon_0_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5430" y="3667760"/>
            <a:ext cx="6720000" cy="2520000"/>
          </a:xfrm>
          <a:prstGeom prst="rect">
            <a:avLst/>
          </a:prstGeom>
        </p:spPr>
      </p:pic>
      <p:pic>
        <p:nvPicPr>
          <p:cNvPr id="7" name="图片 6" descr="ballon_0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4320" y="1830070"/>
            <a:ext cx="6720000" cy="252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885" y="879475"/>
            <a:ext cx="298450" cy="36925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1</a:t>
            </a:r>
            <a:endParaRPr lang="en-US">
              <a:sym typeface="+mn-e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2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3</a:t>
            </a:r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6120130" y="787400"/>
            <a:ext cx="298450" cy="36925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4</a:t>
            </a:r>
            <a:endParaRPr lang="en-US">
              <a:sym typeface="+mn-e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5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6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llon_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2480" y="-19050"/>
            <a:ext cx="6720000" cy="2520000"/>
          </a:xfrm>
          <a:prstGeom prst="rect">
            <a:avLst/>
          </a:prstGeom>
        </p:spPr>
      </p:pic>
      <p:pic>
        <p:nvPicPr>
          <p:cNvPr id="2" name="图片 1" descr="ballon_1_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345" y="0"/>
            <a:ext cx="6720000" cy="2520000"/>
          </a:xfrm>
          <a:prstGeom prst="rect">
            <a:avLst/>
          </a:prstGeom>
        </p:spPr>
      </p:pic>
      <p:pic>
        <p:nvPicPr>
          <p:cNvPr id="3" name="图片 2" descr="ballon_1_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0" y="2008505"/>
            <a:ext cx="6720000" cy="2520000"/>
          </a:xfrm>
          <a:prstGeom prst="rect">
            <a:avLst/>
          </a:prstGeom>
        </p:spPr>
      </p:pic>
      <p:pic>
        <p:nvPicPr>
          <p:cNvPr id="5" name="图片 4" descr="ballon_1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345" y="4030980"/>
            <a:ext cx="6720000" cy="2520000"/>
          </a:xfrm>
          <a:prstGeom prst="rect">
            <a:avLst/>
          </a:prstGeom>
        </p:spPr>
      </p:pic>
      <p:pic>
        <p:nvPicPr>
          <p:cNvPr id="6" name="图片 5" descr="ballon_1_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0345" y="1945005"/>
            <a:ext cx="6720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81000" y="367030"/>
            <a:ext cx="5280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ym typeface="+mn-ea"/>
              </a:rPr>
              <a:t>A Sliced Wasserstein Loss for Neural Texture Synthesi</a:t>
            </a:r>
            <a:r>
              <a:rPr lang="en-US" altLang="zh-CN" b="1">
                <a:sym typeface="+mn-ea"/>
              </a:rPr>
              <a:t>s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6618605" y="367030"/>
            <a:ext cx="548005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For our experiments,</a:t>
            </a:r>
            <a:r>
              <a:rPr lang="en-US" altLang="zh-CN"/>
              <a:t> </a:t>
            </a:r>
            <a:r>
              <a:rPr lang="zh-CN" altLang="en-US"/>
              <a:t>we use the first L = 12 convolutional layers of a pretrained</a:t>
            </a:r>
            <a:r>
              <a:rPr lang="en-US" altLang="zh-CN"/>
              <a:t> </a:t>
            </a:r>
            <a:r>
              <a:rPr lang="zh-CN" altLang="en-US"/>
              <a:t>VGG-19 with normalized weights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1. 256*65536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256*65536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256*16384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4.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256*16384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5.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256*4096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6.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256*4096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7.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256*4096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8.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256*4096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9.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256*1024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10. 256*1024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11. 256*1024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12. 256*1024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109345"/>
            <a:ext cx="5761355" cy="3402965"/>
          </a:xfrm>
          <a:prstGeom prst="rect">
            <a:avLst/>
          </a:prstGeom>
        </p:spPr>
      </p:pic>
      <p:pic>
        <p:nvPicPr>
          <p:cNvPr id="2" name="图片 1" descr="resized-inp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90" y="4946650"/>
            <a:ext cx="1800000" cy="1800000"/>
          </a:xfrm>
          <a:prstGeom prst="rect">
            <a:avLst/>
          </a:prstGeom>
        </p:spPr>
      </p:pic>
      <p:pic>
        <p:nvPicPr>
          <p:cNvPr id="7" name="图片 6" descr="outp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385" y="4946650"/>
            <a:ext cx="1800000" cy="1800000"/>
          </a:xfrm>
          <a:prstGeom prst="rect">
            <a:avLst/>
          </a:prstGeom>
        </p:spPr>
      </p:pic>
      <p:pic>
        <p:nvPicPr>
          <p:cNvPr id="3" name="图片 2" descr="outpu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435" y="4946650"/>
            <a:ext cx="1800000" cy="1800000"/>
          </a:xfrm>
          <a:prstGeom prst="rect">
            <a:avLst/>
          </a:prstGeom>
        </p:spPr>
      </p:pic>
      <p:pic>
        <p:nvPicPr>
          <p:cNvPr id="5" name="图片 4" descr="resized-inpu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565" y="4946650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03_15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92735"/>
            <a:ext cx="2400000" cy="1800000"/>
          </a:xfrm>
          <a:prstGeom prst="rect">
            <a:avLst/>
          </a:prstGeom>
        </p:spPr>
      </p:pic>
      <p:pic>
        <p:nvPicPr>
          <p:cNvPr id="3" name="图片 2" descr="i03_15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95" y="292735"/>
            <a:ext cx="2400000" cy="1800000"/>
          </a:xfrm>
          <a:prstGeom prst="rect">
            <a:avLst/>
          </a:prstGeom>
        </p:spPr>
      </p:pic>
      <p:pic>
        <p:nvPicPr>
          <p:cNvPr id="4" name="图片 3" descr="i03_15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235" y="292735"/>
            <a:ext cx="2400000" cy="1800000"/>
          </a:xfrm>
          <a:prstGeom prst="rect">
            <a:avLst/>
          </a:prstGeom>
        </p:spPr>
      </p:pic>
      <p:pic>
        <p:nvPicPr>
          <p:cNvPr id="5" name="图片 4" descr="i03_15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75" y="292735"/>
            <a:ext cx="2400000" cy="1800000"/>
          </a:xfrm>
          <a:prstGeom prst="rect">
            <a:avLst/>
          </a:prstGeom>
        </p:spPr>
      </p:pic>
      <p:pic>
        <p:nvPicPr>
          <p:cNvPr id="6" name="图片 5" descr="i03_15_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855" y="292735"/>
            <a:ext cx="2400000" cy="18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4695" y="2175510"/>
            <a:ext cx="10963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0.58</a:t>
            </a:r>
            <a:r>
              <a:rPr lang="en-US" altLang="zh-CN"/>
              <a:t>                                         </a:t>
            </a:r>
            <a:r>
              <a:rPr lang="zh-CN" altLang="en-US"/>
              <a:t>0.109</a:t>
            </a:r>
            <a:r>
              <a:rPr lang="en-US" altLang="zh-CN"/>
              <a:t>                                        </a:t>
            </a:r>
            <a:r>
              <a:rPr lang="zh-CN" altLang="en-US"/>
              <a:t>0.091</a:t>
            </a:r>
            <a:r>
              <a:rPr lang="en-US" altLang="zh-CN"/>
              <a:t>                                       </a:t>
            </a:r>
            <a:r>
              <a:rPr lang="zh-CN" altLang="en-US"/>
              <a:t>0.086</a:t>
            </a:r>
            <a:r>
              <a:rPr lang="en-US" altLang="zh-CN"/>
              <a:t>                                    </a:t>
            </a:r>
            <a:r>
              <a:rPr lang="zh-CN" altLang="en-US"/>
              <a:t>0.050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61695" y="5017770"/>
            <a:ext cx="10709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0.098</a:t>
            </a:r>
            <a:r>
              <a:rPr lang="en-US" altLang="zh-CN"/>
              <a:t>                                        </a:t>
            </a:r>
            <a:r>
              <a:rPr lang="zh-CN" altLang="en-US"/>
              <a:t>0.096</a:t>
            </a:r>
            <a:r>
              <a:rPr lang="en-US" altLang="zh-CN"/>
              <a:t>                                       </a:t>
            </a:r>
            <a:r>
              <a:rPr lang="zh-CN" altLang="en-US"/>
              <a:t>0.077</a:t>
            </a:r>
            <a:r>
              <a:rPr lang="en-US" altLang="zh-CN"/>
              <a:t>                                       </a:t>
            </a:r>
            <a:r>
              <a:rPr lang="zh-CN" altLang="en-US"/>
              <a:t>0.064</a:t>
            </a:r>
            <a:r>
              <a:rPr lang="en-US" altLang="zh-CN"/>
              <a:t>                                    </a:t>
            </a:r>
            <a:r>
              <a:rPr lang="zh-CN" altLang="en-US"/>
              <a:t>0.052</a:t>
            </a:r>
            <a:endParaRPr lang="zh-CN" altLang="en-US"/>
          </a:p>
        </p:txBody>
      </p:sp>
      <p:pic>
        <p:nvPicPr>
          <p:cNvPr id="10" name="图片 9" descr="i15_15_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6935" y="3100070"/>
            <a:ext cx="2400000" cy="1800000"/>
          </a:xfrm>
          <a:prstGeom prst="rect">
            <a:avLst/>
          </a:prstGeom>
        </p:spPr>
      </p:pic>
      <p:pic>
        <p:nvPicPr>
          <p:cNvPr id="11" name="图片 10" descr="i15_15_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" y="3100070"/>
            <a:ext cx="2400000" cy="1800000"/>
          </a:xfrm>
          <a:prstGeom prst="rect">
            <a:avLst/>
          </a:prstGeom>
        </p:spPr>
      </p:pic>
      <p:pic>
        <p:nvPicPr>
          <p:cNvPr id="12" name="图片 11" descr="i15_15_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2695" y="3100070"/>
            <a:ext cx="2400000" cy="1800000"/>
          </a:xfrm>
          <a:prstGeom prst="rect">
            <a:avLst/>
          </a:prstGeom>
        </p:spPr>
      </p:pic>
      <p:pic>
        <p:nvPicPr>
          <p:cNvPr id="13" name="图片 12" descr="i15_15_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775" y="3100070"/>
            <a:ext cx="2400000" cy="1800000"/>
          </a:xfrm>
          <a:prstGeom prst="rect">
            <a:avLst/>
          </a:prstGeom>
        </p:spPr>
      </p:pic>
      <p:pic>
        <p:nvPicPr>
          <p:cNvPr id="14" name="图片 13" descr="i15_15_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8855" y="3100070"/>
            <a:ext cx="24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llon_0710_noi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555625"/>
            <a:ext cx="9600000" cy="36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7065" y="264795"/>
            <a:ext cx="2196465" cy="14452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Optimization</a:t>
            </a:r>
            <a:endParaRPr lang="en-US" altLang="zh-CN" sz="22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 sz="2200">
                <a:sym typeface="+mn-ea"/>
              </a:rPr>
              <a:t>Gaussian Pyramid</a:t>
            </a:r>
            <a:endParaRPr lang="en-US" altLang="zh-CN" sz="2200">
              <a:sym typeface="+mn-ea"/>
            </a:endParaRPr>
          </a:p>
          <a:p>
            <a:pPr algn="l"/>
            <a:r>
              <a:rPr lang="en-US" altLang="zh-CN" sz="2200">
                <a:sym typeface="+mn-ea"/>
              </a:rPr>
              <a:t>stages = 5</a:t>
            </a:r>
            <a:endParaRPr lang="en-US" altLang="zh-CN" sz="2200"/>
          </a:p>
          <a:p>
            <a:pPr algn="l"/>
            <a:endParaRPr lang="en-US" altLang="zh-CN" sz="2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 descr="berry_0710_nois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3258185"/>
            <a:ext cx="9600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erry_0710_noi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430" y="1252855"/>
            <a:ext cx="9600000" cy="360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7430" y="530225"/>
            <a:ext cx="18313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Gaussian Pyramid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/>
              <a:t>stages = 6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erry_0710_noise_vg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4430" y="285750"/>
            <a:ext cx="9599999" cy="3600000"/>
          </a:xfrm>
          <a:prstGeom prst="rect">
            <a:avLst/>
          </a:prstGeom>
        </p:spPr>
      </p:pic>
      <p:pic>
        <p:nvPicPr>
          <p:cNvPr id="5" name="图片 4" descr="ballon_0710_noise_vg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55" y="3332480"/>
            <a:ext cx="9600000" cy="36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5980" y="348615"/>
            <a:ext cx="5975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VGG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erry_0710_noise_eff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035" y="160655"/>
            <a:ext cx="9600000" cy="3600000"/>
          </a:xfrm>
          <a:prstGeom prst="rect">
            <a:avLst/>
          </a:prstGeom>
        </p:spPr>
      </p:pic>
      <p:pic>
        <p:nvPicPr>
          <p:cNvPr id="2" name="图片 1" descr="ballon_0710_noise_e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5" y="3110865"/>
            <a:ext cx="9600000" cy="36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5980" y="348615"/>
            <a:ext cx="7607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EffNet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erry_0710_noise_pn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5420" y="60960"/>
            <a:ext cx="9600000" cy="3600000"/>
          </a:xfrm>
          <a:prstGeom prst="rect">
            <a:avLst/>
          </a:prstGeom>
        </p:spPr>
      </p:pic>
      <p:pic>
        <p:nvPicPr>
          <p:cNvPr id="2" name="图片 1" descr="ballon_0710_noise_pn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20" y="3022600"/>
            <a:ext cx="9600000" cy="36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5980" y="348615"/>
            <a:ext cx="6851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PNAS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163320" y="516255"/>
            <a:ext cx="775017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b="1">
                <a:latin typeface="Times New Roman" panose="02020603050405020304" charset="0"/>
                <a:cs typeface="Times New Roman" panose="02020603050405020304" charset="0"/>
              </a:rPr>
              <a:t>SWD </a:t>
            </a:r>
            <a:endParaRPr lang="en-US" altLang="zh-CN" sz="2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Patch size: 5*5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Projection directions: 256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(i.e., Filter: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256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*input_channels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*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5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*5)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AutoNum type="arabicPeriod"/>
            </a:pP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/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923415"/>
            <a:ext cx="10052685" cy="3413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 descr="baloon_0715_noise_vgg_gau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0145" y="2221230"/>
            <a:ext cx="7161600" cy="2685600"/>
          </a:xfrm>
          <a:prstGeom prst="rect">
            <a:avLst/>
          </a:prstGeom>
        </p:spPr>
      </p:pic>
      <p:sp>
        <p:nvSpPr>
          <p:cNvPr id="110" name="矩形: 圆角 109"/>
          <p:cNvSpPr/>
          <p:nvPr/>
        </p:nvSpPr>
        <p:spPr>
          <a:xfrm>
            <a:off x="520700" y="828040"/>
            <a:ext cx="4488180" cy="1767205"/>
          </a:xfrm>
          <a:prstGeom prst="roundRect">
            <a:avLst>
              <a:gd name="adj" fmla="val 3258"/>
            </a:avLst>
          </a:prstGeom>
          <a:solidFill>
            <a:srgbClr val="FFE7E5"/>
          </a:solidFill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立方体 15"/>
          <p:cNvSpPr/>
          <p:nvPr/>
        </p:nvSpPr>
        <p:spPr>
          <a:xfrm rot="10800000" flipV="1">
            <a:off x="2216785" y="946785"/>
            <a:ext cx="815340" cy="796290"/>
          </a:xfrm>
          <a:prstGeom prst="cube">
            <a:avLst>
              <a:gd name="adj" fmla="val 389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9295" y="280035"/>
            <a:ext cx="27882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None/>
            </a:pPr>
            <a:r>
              <a:rPr lang="en-US" altLang="zh-CN">
                <a:sym typeface="+mn-ea"/>
              </a:rPr>
              <a:t>Gaussian Pyramid + VGG</a:t>
            </a:r>
            <a:endParaRPr lang="zh-CN" altLang="en-US"/>
          </a:p>
        </p:txBody>
      </p:sp>
      <p:sp>
        <p:nvSpPr>
          <p:cNvPr id="8" name="立方体 7"/>
          <p:cNvSpPr/>
          <p:nvPr/>
        </p:nvSpPr>
        <p:spPr>
          <a:xfrm rot="10800000" flipV="1">
            <a:off x="643365" y="947056"/>
            <a:ext cx="1440000" cy="1440000"/>
          </a:xfrm>
          <a:prstGeom prst="cube">
            <a:avLst>
              <a:gd name="adj" fmla="val 389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265979" y="1542790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g1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440652" y="1191292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g2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071495" y="1891665"/>
            <a:ext cx="200279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>
                <a:sym typeface="+mn-ea"/>
              </a:rPr>
              <a:t>Gaussian Pyramid</a:t>
            </a:r>
            <a:endParaRPr lang="en-US" altLang="zh-CN">
              <a:sym typeface="+mn-ea"/>
            </a:endParaRP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Pixels</a:t>
            </a:r>
            <a:r>
              <a:rPr lang="zh-CN" altLang="en-US" sz="1400" dirty="0"/>
              <a:t>）</a:t>
            </a:r>
            <a:endParaRPr lang="zh-CN" altLang="en-US" sz="1400" dirty="0"/>
          </a:p>
        </p:txBody>
      </p:sp>
      <p:sp>
        <p:nvSpPr>
          <p:cNvPr id="3" name="矩形: 圆角 109"/>
          <p:cNvSpPr/>
          <p:nvPr/>
        </p:nvSpPr>
        <p:spPr>
          <a:xfrm>
            <a:off x="520700" y="2753360"/>
            <a:ext cx="4488180" cy="1703705"/>
          </a:xfrm>
          <a:prstGeom prst="roundRect">
            <a:avLst>
              <a:gd name="adj" fmla="val 3258"/>
            </a:avLst>
          </a:prstGeom>
          <a:solidFill>
            <a:srgbClr val="FFE7E5"/>
          </a:solidFill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立方体 3"/>
          <p:cNvSpPr/>
          <p:nvPr/>
        </p:nvSpPr>
        <p:spPr>
          <a:xfrm rot="10800000" flipV="1">
            <a:off x="643365" y="2872376"/>
            <a:ext cx="1440000" cy="1440000"/>
          </a:xfrm>
          <a:prstGeom prst="cube">
            <a:avLst>
              <a:gd name="adj" fmla="val 389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立方体 4"/>
          <p:cNvSpPr/>
          <p:nvPr/>
        </p:nvSpPr>
        <p:spPr>
          <a:xfrm rot="10800000" flipV="1">
            <a:off x="3217059" y="2862272"/>
            <a:ext cx="540000" cy="540000"/>
          </a:xfrm>
          <a:prstGeom prst="cube">
            <a:avLst>
              <a:gd name="adj" fmla="val 2907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立方体 5"/>
          <p:cNvSpPr/>
          <p:nvPr/>
        </p:nvSpPr>
        <p:spPr>
          <a:xfrm rot="10800000" flipV="1">
            <a:off x="3872139" y="2862272"/>
            <a:ext cx="540000" cy="540000"/>
          </a:xfrm>
          <a:prstGeom prst="cube">
            <a:avLst>
              <a:gd name="adj" fmla="val 6195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立方体 6"/>
          <p:cNvSpPr/>
          <p:nvPr/>
        </p:nvSpPr>
        <p:spPr>
          <a:xfrm rot="10800000" flipV="1">
            <a:off x="4412139" y="2862272"/>
            <a:ext cx="540000" cy="540000"/>
          </a:xfrm>
          <a:prstGeom prst="cube">
            <a:avLst>
              <a:gd name="adj" fmla="val 7839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65979" y="3468110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f1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立方体 9"/>
          <p:cNvSpPr/>
          <p:nvPr/>
        </p:nvSpPr>
        <p:spPr>
          <a:xfrm rot="10800000" flipV="1">
            <a:off x="2309979" y="2872376"/>
            <a:ext cx="792000" cy="817655"/>
          </a:xfrm>
          <a:prstGeom prst="cube">
            <a:avLst>
              <a:gd name="adj" fmla="val 13763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74637" y="3125502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f2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90455" y="3024763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f3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00927" y="2986898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f4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68619" y="2963320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f5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57212" y="3985042"/>
            <a:ext cx="1685891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VGG features</a:t>
            </a:r>
            <a:endParaRPr lang="zh-CN" altLang="en-US" sz="1400" dirty="0"/>
          </a:p>
        </p:txBody>
      </p:sp>
      <p:sp>
        <p:nvSpPr>
          <p:cNvPr id="17" name="立方体 16"/>
          <p:cNvSpPr/>
          <p:nvPr/>
        </p:nvSpPr>
        <p:spPr>
          <a:xfrm rot="10800000" flipV="1">
            <a:off x="3229610" y="946785"/>
            <a:ext cx="434975" cy="443230"/>
          </a:xfrm>
          <a:prstGeom prst="cube">
            <a:avLst>
              <a:gd name="adj" fmla="val 389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立方体 17"/>
          <p:cNvSpPr/>
          <p:nvPr/>
        </p:nvSpPr>
        <p:spPr>
          <a:xfrm rot="10800000" flipV="1">
            <a:off x="3920490" y="946785"/>
            <a:ext cx="249555" cy="244475"/>
          </a:xfrm>
          <a:prstGeom prst="cube">
            <a:avLst>
              <a:gd name="adj" fmla="val 389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61707" y="1014762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g3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80197" y="915702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g4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1" name="立方体 20"/>
          <p:cNvSpPr/>
          <p:nvPr/>
        </p:nvSpPr>
        <p:spPr>
          <a:xfrm rot="10800000" flipV="1">
            <a:off x="4377055" y="962660"/>
            <a:ext cx="149860" cy="135890"/>
          </a:xfrm>
          <a:prstGeom prst="cube">
            <a:avLst>
              <a:gd name="adj" fmla="val 389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96757" y="876967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g5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graphicFrame>
        <p:nvGraphicFramePr>
          <p:cNvPr id="23" name="表格 22"/>
          <p:cNvGraphicFramePr/>
          <p:nvPr>
            <p:custDataLst>
              <p:tags r:id="rId2"/>
            </p:custDataLst>
          </p:nvPr>
        </p:nvGraphicFramePr>
        <p:xfrm>
          <a:off x="1266190" y="4697730"/>
          <a:ext cx="8147685" cy="219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40"/>
                <a:gridCol w="1056005"/>
                <a:gridCol w="1008380"/>
                <a:gridCol w="1193165"/>
                <a:gridCol w="1057910"/>
                <a:gridCol w="1061085"/>
              </a:tblGrid>
              <a:tr h="4457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LIVE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CSIQ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TID2013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KADID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TQD</a:t>
                      </a:r>
                      <a:endParaRPr lang="en-US" altLang="zh-CN"/>
                    </a:p>
                  </a:txBody>
                  <a:tcPr/>
                </a:tc>
              </a:tr>
              <a:tr h="5632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I: without stage weights (average, no training)</a:t>
                      </a:r>
                      <a:endParaRPr lang="en-US" altLang="zh-CN" sz="18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0.904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0.887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0.643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0.712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0.845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</a:tr>
              <a:tr h="5632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Times New Roman" panose="02020603050405020304" charset="0"/>
                          <a:cs typeface="Times New Roman" panose="02020603050405020304" charset="0"/>
                        </a:rPr>
                        <a:t>I</a:t>
                      </a:r>
                      <a:r>
                        <a:rPr lang="en-US" altLang="zh-CN">
                          <a:latin typeface="Times New Roman" panose="02020603050405020304" charset="0"/>
                          <a:cs typeface="Times New Roman" panose="02020603050405020304" charset="0"/>
                        </a:rPr>
                        <a:t>I: with stage weights</a:t>
                      </a:r>
                      <a:endParaRPr lang="en-US" altLang="zh-CN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[0.0345, 0.0715, 0.0785, 0.0852, 0.0991</a:t>
                      </a:r>
                      <a:r>
                        <a:rPr lang="en-US" altLang="zh-CN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;</a:t>
                      </a:r>
                      <a:endParaRPr lang="en-US" altLang="zh-CN" sz="12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0.0557, 0.0131, 0.0031, 0.2199, 0.2660</a:t>
                      </a:r>
                      <a:r>
                        <a:rPr lang="zh-CN" alt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]</a:t>
                      </a:r>
                      <a:endParaRPr lang="en-US" altLang="zh-CN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0.906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0.903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0.693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0.748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0.886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4" name="图片 23" descr="baloon_0715_noise_vgg_gau"/>
          <p:cNvPicPr>
            <a:picLocks noChangeAspect="1"/>
          </p:cNvPicPr>
          <p:nvPr/>
        </p:nvPicPr>
        <p:blipFill>
          <a:blip r:embed="rId3"/>
          <a:srcRect l="8673" b="17711"/>
          <a:stretch>
            <a:fillRect/>
          </a:stretch>
        </p:blipFill>
        <p:spPr>
          <a:xfrm>
            <a:off x="5590540" y="208915"/>
            <a:ext cx="6539865" cy="22098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353050" y="416560"/>
            <a:ext cx="3797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I: 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353050" y="2385060"/>
            <a:ext cx="455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II: 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8315" y="207645"/>
            <a:ext cx="810196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b="1">
                <a:sym typeface="+mn-ea"/>
              </a:rPr>
              <a:t>Single image generation using SWD</a:t>
            </a:r>
            <a:endParaRPr lang="en-US" altLang="zh-CN" sz="2200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65" y="2640330"/>
            <a:ext cx="356235" cy="36385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315210" y="2466340"/>
            <a:ext cx="1360170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200"/>
              <a:t>CNN</a:t>
            </a:r>
            <a:endParaRPr lang="en-US" altLang="zh-CN" sz="2200"/>
          </a:p>
        </p:txBody>
      </p:sp>
      <p:sp>
        <p:nvSpPr>
          <p:cNvPr id="7" name="文本框 6"/>
          <p:cNvSpPr txBox="1"/>
          <p:nvPr/>
        </p:nvSpPr>
        <p:spPr>
          <a:xfrm>
            <a:off x="6190615" y="4761230"/>
            <a:ext cx="1053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ym typeface="+mn-ea"/>
              </a:rPr>
              <a:t>SWD loss</a:t>
            </a:r>
            <a:endParaRPr lang="zh-CN" altLang="en-US"/>
          </a:p>
        </p:txBody>
      </p:sp>
      <p:cxnSp>
        <p:nvCxnSpPr>
          <p:cNvPr id="8" name="直接箭头连接符 7"/>
          <p:cNvCxnSpPr>
            <a:endCxn id="4" idx="1"/>
          </p:cNvCxnSpPr>
          <p:nvPr/>
        </p:nvCxnSpPr>
        <p:spPr>
          <a:xfrm>
            <a:off x="1913890" y="2821940"/>
            <a:ext cx="4013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675380" y="2810510"/>
            <a:ext cx="4013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7" idx="0"/>
          </p:cNvCxnSpPr>
          <p:nvPr/>
        </p:nvCxnSpPr>
        <p:spPr>
          <a:xfrm>
            <a:off x="6129655" y="3900170"/>
            <a:ext cx="588010" cy="8610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7" idx="0"/>
          </p:cNvCxnSpPr>
          <p:nvPr/>
        </p:nvCxnSpPr>
        <p:spPr>
          <a:xfrm flipH="1">
            <a:off x="6717665" y="3911600"/>
            <a:ext cx="354965" cy="8496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751070" y="3851910"/>
            <a:ext cx="15170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output</a:t>
            </a:r>
            <a:endParaRPr lang="en-US" altLang="zh-CN">
              <a:sym typeface="+mn-ea"/>
            </a:endParaRPr>
          </a:p>
          <a:p>
            <a:r>
              <a:rPr lang="en-US" altLang="zh-CN"/>
              <a:t>(256*256*3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456805" y="3851910"/>
            <a:ext cx="10693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reference</a:t>
            </a:r>
            <a:endParaRPr lang="zh-CN" altLang="en-US"/>
          </a:p>
        </p:txBody>
      </p:sp>
      <p:pic>
        <p:nvPicPr>
          <p:cNvPr id="13" name="图片 12" descr="boloon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60" y="1691640"/>
            <a:ext cx="2160000" cy="2160000"/>
          </a:xfrm>
          <a:prstGeom prst="rect">
            <a:avLst/>
          </a:prstGeom>
        </p:spPr>
      </p:pic>
      <p:pic>
        <p:nvPicPr>
          <p:cNvPr id="14" name="图片 13" descr="0722_vgg_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30" y="1691640"/>
            <a:ext cx="2160000" cy="216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92860" y="3145155"/>
            <a:ext cx="988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16*16*3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14020" y="253365"/>
            <a:ext cx="42443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SWD_Gau_Pyr,   4 satges, kernel 128*3*5*5</a:t>
            </a:r>
            <a:endParaRPr lang="zh-CN" altLang="en-US"/>
          </a:p>
        </p:txBody>
      </p:sp>
      <p:pic>
        <p:nvPicPr>
          <p:cNvPr id="4" name="图片 3" descr="0722_n_195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8145" y="1245870"/>
            <a:ext cx="1800000" cy="1800000"/>
          </a:xfrm>
          <a:prstGeom prst="rect">
            <a:avLst/>
          </a:prstGeom>
        </p:spPr>
      </p:pic>
      <p:pic>
        <p:nvPicPr>
          <p:cNvPr id="5" name="图片 4" descr="0722_n_1629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050" y="1245870"/>
            <a:ext cx="1799431" cy="1800000"/>
          </a:xfrm>
          <a:prstGeom prst="rect">
            <a:avLst/>
          </a:prstGeom>
        </p:spPr>
      </p:pic>
      <p:pic>
        <p:nvPicPr>
          <p:cNvPr id="6" name="图片 5" descr="0722_n_1799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00" y="1245870"/>
            <a:ext cx="1799431" cy="1800000"/>
          </a:xfrm>
          <a:prstGeom prst="rect">
            <a:avLst/>
          </a:prstGeom>
        </p:spPr>
      </p:pic>
      <p:pic>
        <p:nvPicPr>
          <p:cNvPr id="7" name="图片 6" descr="0722_n_1809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950" y="1245870"/>
            <a:ext cx="1799431" cy="1800000"/>
          </a:xfrm>
          <a:prstGeom prst="rect">
            <a:avLst/>
          </a:prstGeom>
        </p:spPr>
      </p:pic>
      <p:pic>
        <p:nvPicPr>
          <p:cNvPr id="9" name="图片 8" descr="0722_n_1849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145" y="3162935"/>
            <a:ext cx="1800000" cy="1800000"/>
          </a:xfrm>
          <a:prstGeom prst="rect">
            <a:avLst/>
          </a:prstGeom>
        </p:spPr>
      </p:pic>
      <p:pic>
        <p:nvPicPr>
          <p:cNvPr id="10" name="图片 9" descr="0722_n_186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005" y="3162935"/>
            <a:ext cx="1799590" cy="1800000"/>
          </a:xfrm>
          <a:prstGeom prst="rect">
            <a:avLst/>
          </a:prstGeom>
        </p:spPr>
      </p:pic>
      <p:pic>
        <p:nvPicPr>
          <p:cNvPr id="11" name="图片 10" descr="0722_n_188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905" y="3162935"/>
            <a:ext cx="1799590" cy="1800000"/>
          </a:xfrm>
          <a:prstGeom prst="rect">
            <a:avLst/>
          </a:prstGeom>
        </p:spPr>
      </p:pic>
      <p:pic>
        <p:nvPicPr>
          <p:cNvPr id="13" name="图片 12" descr="0722_n_1929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3455" y="3162935"/>
            <a:ext cx="179959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14020" y="253365"/>
            <a:ext cx="42443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SWD_Gau_Pyr,   4 satges, kernel 128*3*5*5</a:t>
            </a:r>
            <a:endParaRPr lang="zh-CN" altLang="en-US"/>
          </a:p>
        </p:txBody>
      </p:sp>
      <p:pic>
        <p:nvPicPr>
          <p:cNvPr id="4" name="图片 3" descr="0722-berry-7-128-292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5925" y="1384935"/>
            <a:ext cx="1800000" cy="1800000"/>
          </a:xfrm>
          <a:prstGeom prst="rect">
            <a:avLst/>
          </a:prstGeom>
        </p:spPr>
      </p:pic>
      <p:pic>
        <p:nvPicPr>
          <p:cNvPr id="5" name="图片 4" descr="0722-berry-7-128-2939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15" y="1384935"/>
            <a:ext cx="1800000" cy="1800000"/>
          </a:xfrm>
          <a:prstGeom prst="rect">
            <a:avLst/>
          </a:prstGeom>
        </p:spPr>
      </p:pic>
      <p:pic>
        <p:nvPicPr>
          <p:cNvPr id="6" name="图片 5" descr="0722-berry-7-128-2949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05" y="1384935"/>
            <a:ext cx="1800000" cy="1800000"/>
          </a:xfrm>
          <a:prstGeom prst="rect">
            <a:avLst/>
          </a:prstGeom>
        </p:spPr>
      </p:pic>
      <p:pic>
        <p:nvPicPr>
          <p:cNvPr id="7" name="图片 6" descr="0722-berry-7-128-2959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95" y="1384935"/>
            <a:ext cx="1800000" cy="1800000"/>
          </a:xfrm>
          <a:prstGeom prst="rect">
            <a:avLst/>
          </a:prstGeom>
        </p:spPr>
      </p:pic>
      <p:pic>
        <p:nvPicPr>
          <p:cNvPr id="8" name="图片 7" descr="0722-berry-7-128-2969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925" y="3262630"/>
            <a:ext cx="1800000" cy="1800000"/>
          </a:xfrm>
          <a:prstGeom prst="rect">
            <a:avLst/>
          </a:prstGeom>
        </p:spPr>
      </p:pic>
      <p:pic>
        <p:nvPicPr>
          <p:cNvPr id="9" name="图片 8" descr="0722-berry-7-128-297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015" y="3262630"/>
            <a:ext cx="1800000" cy="1800000"/>
          </a:xfrm>
          <a:prstGeom prst="rect">
            <a:avLst/>
          </a:prstGeom>
        </p:spPr>
      </p:pic>
      <p:pic>
        <p:nvPicPr>
          <p:cNvPr id="10" name="图片 9" descr="0722-berry-7-128-298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105" y="3262630"/>
            <a:ext cx="1800000" cy="1800000"/>
          </a:xfrm>
          <a:prstGeom prst="rect">
            <a:avLst/>
          </a:prstGeom>
        </p:spPr>
      </p:pic>
      <p:pic>
        <p:nvPicPr>
          <p:cNvPr id="11" name="图片 10" descr="0722-berry-7-128-2999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5195" y="3262630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6720" y="398780"/>
            <a:ext cx="40341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SWD_vgg,  5 stages, kernel 128*(X)*3*3   </a:t>
            </a:r>
            <a:endParaRPr lang="zh-CN" altLang="en-US"/>
          </a:p>
        </p:txBody>
      </p:sp>
      <p:pic>
        <p:nvPicPr>
          <p:cNvPr id="13" name="图片 12" descr="0722-ballon5-vgg-187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425" y="1340485"/>
            <a:ext cx="1800000" cy="1800000"/>
          </a:xfrm>
          <a:prstGeom prst="rect">
            <a:avLst/>
          </a:prstGeom>
        </p:spPr>
      </p:pic>
      <p:pic>
        <p:nvPicPr>
          <p:cNvPr id="15" name="图片 14" descr="0722-ballon5-vgg-1829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10" y="1340485"/>
            <a:ext cx="1800000" cy="1800000"/>
          </a:xfrm>
          <a:prstGeom prst="rect">
            <a:avLst/>
          </a:prstGeom>
        </p:spPr>
      </p:pic>
      <p:pic>
        <p:nvPicPr>
          <p:cNvPr id="16" name="图片 15" descr="0722-ballon5-vgg-1869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95" y="1340485"/>
            <a:ext cx="1800000" cy="1800000"/>
          </a:xfrm>
          <a:prstGeom prst="rect">
            <a:avLst/>
          </a:prstGeom>
        </p:spPr>
      </p:pic>
      <p:pic>
        <p:nvPicPr>
          <p:cNvPr id="17" name="图片 16" descr="0722-ballon5-vgg-1999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780" y="3194050"/>
            <a:ext cx="1800000" cy="1800000"/>
          </a:xfrm>
          <a:prstGeom prst="rect">
            <a:avLst/>
          </a:prstGeom>
        </p:spPr>
      </p:pic>
      <p:pic>
        <p:nvPicPr>
          <p:cNvPr id="20" name="图片 19" descr="0722-ballon5-vgg-1949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80" y="1340485"/>
            <a:ext cx="1800000" cy="1800000"/>
          </a:xfrm>
          <a:prstGeom prst="rect">
            <a:avLst/>
          </a:prstGeom>
        </p:spPr>
      </p:pic>
      <p:pic>
        <p:nvPicPr>
          <p:cNvPr id="21" name="图片 20" descr="0722-ballon5-vgg-195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425" y="3194050"/>
            <a:ext cx="1800000" cy="1800000"/>
          </a:xfrm>
          <a:prstGeom prst="rect">
            <a:avLst/>
          </a:prstGeom>
        </p:spPr>
      </p:pic>
      <p:pic>
        <p:nvPicPr>
          <p:cNvPr id="22" name="图片 21" descr="0722-ballon5-vgg-196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210" y="3194050"/>
            <a:ext cx="1800000" cy="1800000"/>
          </a:xfrm>
          <a:prstGeom prst="rect">
            <a:avLst/>
          </a:prstGeom>
        </p:spPr>
      </p:pic>
      <p:pic>
        <p:nvPicPr>
          <p:cNvPr id="23" name="图片 22" descr="0722-ballon5-vgg-1979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6995" y="3194050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6720" y="398780"/>
            <a:ext cx="40341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SWD_vgg,  5 stages, kernel 128*(X)*3*3   </a:t>
            </a:r>
            <a:endParaRPr lang="zh-CN" altLang="en-US"/>
          </a:p>
        </p:txBody>
      </p:sp>
      <p:pic>
        <p:nvPicPr>
          <p:cNvPr id="3" name="图片 2" descr="0722-berry-vgg-155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175" y="1294765"/>
            <a:ext cx="1800000" cy="1800000"/>
          </a:xfrm>
          <a:prstGeom prst="rect">
            <a:avLst/>
          </a:prstGeom>
        </p:spPr>
      </p:pic>
      <p:pic>
        <p:nvPicPr>
          <p:cNvPr id="4" name="图片 3" descr="0722-berry-vgg-1569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85" y="1294765"/>
            <a:ext cx="1800000" cy="1800000"/>
          </a:xfrm>
          <a:prstGeom prst="rect">
            <a:avLst/>
          </a:prstGeom>
        </p:spPr>
      </p:pic>
      <p:pic>
        <p:nvPicPr>
          <p:cNvPr id="5" name="图片 4" descr="0722-berry-vgg-1579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795" y="1294765"/>
            <a:ext cx="1800000" cy="1800000"/>
          </a:xfrm>
          <a:prstGeom prst="rect">
            <a:avLst/>
          </a:prstGeom>
        </p:spPr>
      </p:pic>
      <p:pic>
        <p:nvPicPr>
          <p:cNvPr id="6" name="图片 5" descr="0722-berry-vgg-1589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05" y="1294765"/>
            <a:ext cx="1800000" cy="1800000"/>
          </a:xfrm>
          <a:prstGeom prst="rect">
            <a:avLst/>
          </a:prstGeom>
        </p:spPr>
      </p:pic>
      <p:pic>
        <p:nvPicPr>
          <p:cNvPr id="7" name="图片 6" descr="0722-berry-vgg-1599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75" y="3167380"/>
            <a:ext cx="1800000" cy="1800000"/>
          </a:xfrm>
          <a:prstGeom prst="rect">
            <a:avLst/>
          </a:prstGeom>
        </p:spPr>
      </p:pic>
      <p:pic>
        <p:nvPicPr>
          <p:cNvPr id="8" name="图片 7" descr="0722-berry-vgg-1609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485" y="3167380"/>
            <a:ext cx="1800000" cy="1800000"/>
          </a:xfrm>
          <a:prstGeom prst="rect">
            <a:avLst/>
          </a:prstGeom>
        </p:spPr>
      </p:pic>
      <p:pic>
        <p:nvPicPr>
          <p:cNvPr id="10" name="图片 9" descr="0722-berry-vgg-1629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4795" y="3167380"/>
            <a:ext cx="1800000" cy="1800000"/>
          </a:xfrm>
          <a:prstGeom prst="rect">
            <a:avLst/>
          </a:prstGeom>
        </p:spPr>
      </p:pic>
      <p:pic>
        <p:nvPicPr>
          <p:cNvPr id="11" name="图片 10" descr="0722-berry-vgg-1639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0105" y="3167380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4030" y="207645"/>
            <a:ext cx="904811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b="1">
                <a:sym typeface="+mn-ea"/>
              </a:rPr>
              <a:t>SWD applied to Denoising</a:t>
            </a:r>
            <a:endParaRPr lang="en-US" altLang="zh-CN" sz="2200">
              <a:sym typeface="+mn-ea"/>
            </a:endParaRPr>
          </a:p>
          <a:p>
            <a:r>
              <a:rPr lang="en-US" altLang="zh-CN" sz="2200">
                <a:sym typeface="+mn-ea"/>
              </a:rPr>
              <a:t>SWD_Gau_Pyr,   5 stages, kernel 128*3*5*5</a:t>
            </a:r>
            <a:endParaRPr lang="en-US" altLang="zh-CN" sz="2200">
              <a:sym typeface="+mn-ea"/>
            </a:endParaRPr>
          </a:p>
          <a:p>
            <a:r>
              <a:rPr lang="en-US" altLang="zh-CN" sz="2200">
                <a:sym typeface="+mn-ea"/>
              </a:rPr>
              <a:t> </a:t>
            </a:r>
            <a:endParaRPr lang="en-US" altLang="zh-CN" sz="2200">
              <a:sym typeface="+mn-ea"/>
            </a:endParaRPr>
          </a:p>
        </p:txBody>
      </p:sp>
      <p:pic>
        <p:nvPicPr>
          <p:cNvPr id="2" name="图片 1" descr="SWD_kodim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485" y="1176655"/>
            <a:ext cx="8076461" cy="2700000"/>
          </a:xfrm>
          <a:prstGeom prst="rect">
            <a:avLst/>
          </a:prstGeom>
        </p:spPr>
      </p:pic>
      <p:pic>
        <p:nvPicPr>
          <p:cNvPr id="3" name="图片 2" descr="SWD_kodim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3950335"/>
            <a:ext cx="8077283" cy="270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36760" y="4232275"/>
            <a:ext cx="11499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Loss 0.014</a:t>
            </a:r>
            <a:endParaRPr lang="en-US" altLang="zh-CN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1460" y="861060"/>
            <a:ext cx="57270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input                                       output                                          GT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4030" y="207645"/>
            <a:ext cx="810196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b="1">
                <a:sym typeface="+mn-ea"/>
              </a:rPr>
              <a:t>SWD applied to Denoising</a:t>
            </a:r>
            <a:endParaRPr lang="en-US" altLang="zh-CN" sz="2200">
              <a:sym typeface="+mn-ea"/>
            </a:endParaRPr>
          </a:p>
          <a:p>
            <a:r>
              <a:rPr lang="en-US" altLang="zh-CN" sz="2200">
                <a:sym typeface="+mn-ea"/>
              </a:rPr>
              <a:t>SWD_Gau_Pyr,   5 stages, kernel 128*3*5*5   </a:t>
            </a:r>
            <a:endParaRPr lang="en-US" altLang="zh-CN" sz="2200">
              <a:sym typeface="+mn-ea"/>
            </a:endParaRPr>
          </a:p>
          <a:p>
            <a:endParaRPr lang="en-US" altLang="zh-CN" sz="2200">
              <a:sym typeface="+mn-ea"/>
            </a:endParaRPr>
          </a:p>
        </p:txBody>
      </p:sp>
      <p:pic>
        <p:nvPicPr>
          <p:cNvPr id="2" name="图片 1" descr="SWD_kodim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3970655"/>
            <a:ext cx="8077283" cy="2700000"/>
          </a:xfrm>
          <a:prstGeom prst="rect">
            <a:avLst/>
          </a:prstGeom>
        </p:spPr>
      </p:pic>
      <p:pic>
        <p:nvPicPr>
          <p:cNvPr id="3" name="图片 2" descr="SWD_kodim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183005"/>
            <a:ext cx="8077283" cy="270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97695" y="678180"/>
            <a:ext cx="202184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200" b="1">
                <a:sym typeface="+mn-ea"/>
              </a:rPr>
              <a:t>Without sorting</a:t>
            </a:r>
            <a:endParaRPr lang="en-US" altLang="zh-CN" sz="2200" b="1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1460" y="861060"/>
            <a:ext cx="57270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input                                       output                                          GT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4030" y="207645"/>
            <a:ext cx="810196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b="1">
                <a:sym typeface="+mn-ea"/>
              </a:rPr>
              <a:t>SWD applied to Denoising</a:t>
            </a:r>
            <a:endParaRPr lang="en-US" altLang="zh-CN" sz="2200">
              <a:sym typeface="+mn-ea"/>
            </a:endParaRPr>
          </a:p>
          <a:p>
            <a:r>
              <a:rPr lang="en-US" altLang="zh-CN" sz="2200">
                <a:sym typeface="+mn-ea"/>
              </a:rPr>
              <a:t>SWD_Gau_Pyr,   5 stages, kernel 128*3*5*5   </a:t>
            </a:r>
            <a:endParaRPr lang="en-US" altLang="zh-CN" sz="2200">
              <a:sym typeface="+mn-ea"/>
            </a:endParaRPr>
          </a:p>
          <a:p>
            <a:endParaRPr lang="en-US" altLang="zh-CN" sz="22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97695" y="678180"/>
            <a:ext cx="1402715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200" b="1">
                <a:sym typeface="+mn-ea"/>
              </a:rPr>
              <a:t>Pretrained</a:t>
            </a:r>
            <a:endParaRPr lang="en-US" altLang="zh-CN" sz="2200" b="1">
              <a:sym typeface="+mn-ea"/>
            </a:endParaRPr>
          </a:p>
        </p:txBody>
      </p:sp>
      <p:pic>
        <p:nvPicPr>
          <p:cNvPr id="6" name="图片 5" descr="SWD_kodim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3950335"/>
            <a:ext cx="8077283" cy="2700000"/>
          </a:xfrm>
          <a:prstGeom prst="rect">
            <a:avLst/>
          </a:prstGeom>
        </p:spPr>
      </p:pic>
      <p:pic>
        <p:nvPicPr>
          <p:cNvPr id="7" name="图片 6" descr="SWD_kodim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153795"/>
            <a:ext cx="8077283" cy="27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6760" y="4232275"/>
            <a:ext cx="11499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Loss 0.012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1460" y="861060"/>
            <a:ext cx="57270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input                                       output                                          GT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4030" y="207645"/>
            <a:ext cx="810196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b="1">
                <a:sym typeface="+mn-ea"/>
              </a:rPr>
              <a:t>SWD applied to Denoising</a:t>
            </a:r>
            <a:endParaRPr lang="en-US" altLang="zh-CN" sz="2200">
              <a:sym typeface="+mn-ea"/>
            </a:endParaRPr>
          </a:p>
          <a:p>
            <a:r>
              <a:rPr lang="en-US" altLang="zh-CN" sz="2200">
                <a:sym typeface="+mn-ea"/>
              </a:rPr>
              <a:t>SWD_vgg,   5 stages, kernel 128*(X)*3*3   </a:t>
            </a:r>
            <a:endParaRPr lang="en-US" altLang="zh-CN" sz="2200">
              <a:sym typeface="+mn-ea"/>
            </a:endParaRPr>
          </a:p>
          <a:p>
            <a:endParaRPr lang="en-US" altLang="zh-CN" sz="2200">
              <a:sym typeface="+mn-ea"/>
            </a:endParaRPr>
          </a:p>
        </p:txBody>
      </p:sp>
      <p:pic>
        <p:nvPicPr>
          <p:cNvPr id="2" name="图片 1" descr="SWD_kodim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3953510"/>
            <a:ext cx="8077283" cy="2700000"/>
          </a:xfrm>
          <a:prstGeom prst="rect">
            <a:avLst/>
          </a:prstGeom>
        </p:spPr>
      </p:pic>
      <p:pic>
        <p:nvPicPr>
          <p:cNvPr id="3" name="图片 2" descr="SWD_kodim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1169670"/>
            <a:ext cx="8077283" cy="27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1460" y="861060"/>
            <a:ext cx="57270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input                                       output                                          GT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09"/>
          <p:cNvSpPr/>
          <p:nvPr/>
        </p:nvSpPr>
        <p:spPr>
          <a:xfrm>
            <a:off x="5349240" y="1495425"/>
            <a:ext cx="5662931" cy="3909060"/>
          </a:xfrm>
          <a:prstGeom prst="roundRect">
            <a:avLst>
              <a:gd name="adj" fmla="val 3258"/>
            </a:avLst>
          </a:prstGeom>
          <a:solidFill>
            <a:srgbClr val="FFE7E5"/>
          </a:solidFill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0" name="矩形: 圆角 109"/>
          <p:cNvSpPr/>
          <p:nvPr/>
        </p:nvSpPr>
        <p:spPr>
          <a:xfrm>
            <a:off x="294908" y="1495479"/>
            <a:ext cx="4488173" cy="1911256"/>
          </a:xfrm>
          <a:prstGeom prst="roundRect">
            <a:avLst>
              <a:gd name="adj" fmla="val 3258"/>
            </a:avLst>
          </a:prstGeom>
          <a:solidFill>
            <a:srgbClr val="FFE7E5"/>
          </a:solidFill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0" name="直接箭头连接符 119"/>
          <p:cNvCxnSpPr/>
          <p:nvPr/>
        </p:nvCxnSpPr>
        <p:spPr>
          <a:xfrm>
            <a:off x="9123287" y="3505015"/>
            <a:ext cx="507052" cy="2000"/>
          </a:xfrm>
          <a:prstGeom prst="straightConnector1">
            <a:avLst/>
          </a:prstGeom>
          <a:ln w="57150">
            <a:solidFill>
              <a:srgbClr val="E4B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/>
          <p:cNvCxnSpPr/>
          <p:nvPr/>
        </p:nvCxnSpPr>
        <p:spPr>
          <a:xfrm flipV="1">
            <a:off x="9959639" y="4161887"/>
            <a:ext cx="484693" cy="9917"/>
          </a:xfrm>
          <a:prstGeom prst="straightConnector1">
            <a:avLst/>
          </a:prstGeom>
          <a:ln w="57150">
            <a:solidFill>
              <a:srgbClr val="E4B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94"/>
          <p:cNvCxnSpPr/>
          <p:nvPr/>
        </p:nvCxnSpPr>
        <p:spPr>
          <a:xfrm flipV="1">
            <a:off x="9176859" y="2726893"/>
            <a:ext cx="484693" cy="9917"/>
          </a:xfrm>
          <a:prstGeom prst="straightConnector1">
            <a:avLst/>
          </a:prstGeom>
          <a:ln w="57150">
            <a:solidFill>
              <a:srgbClr val="E4B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立方体 190"/>
          <p:cNvSpPr/>
          <p:nvPr/>
        </p:nvSpPr>
        <p:spPr>
          <a:xfrm rot="10800000" flipV="1">
            <a:off x="10358203" y="4578355"/>
            <a:ext cx="540000" cy="540000"/>
          </a:xfrm>
          <a:prstGeom prst="cube">
            <a:avLst>
              <a:gd name="adj" fmla="val 7839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8" name="立方体 107"/>
          <p:cNvSpPr/>
          <p:nvPr/>
        </p:nvSpPr>
        <p:spPr>
          <a:xfrm rot="10800000" flipV="1">
            <a:off x="8703591" y="1614441"/>
            <a:ext cx="471536" cy="454983"/>
          </a:xfrm>
          <a:prstGeom prst="cube">
            <a:avLst>
              <a:gd name="adj" fmla="val 892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9" name="立方体 98"/>
          <p:cNvSpPr/>
          <p:nvPr/>
        </p:nvSpPr>
        <p:spPr>
          <a:xfrm rot="10800000" flipV="1">
            <a:off x="8690036" y="2645613"/>
            <a:ext cx="504000" cy="504000"/>
          </a:xfrm>
          <a:prstGeom prst="cube">
            <a:avLst>
              <a:gd name="adj" fmla="val 1900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立方体 7"/>
          <p:cNvSpPr/>
          <p:nvPr/>
        </p:nvSpPr>
        <p:spPr>
          <a:xfrm rot="10800000" flipV="1">
            <a:off x="417305" y="1614441"/>
            <a:ext cx="1440000" cy="1440000"/>
          </a:xfrm>
          <a:prstGeom prst="cube">
            <a:avLst>
              <a:gd name="adj" fmla="val 389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立方体 28"/>
          <p:cNvSpPr/>
          <p:nvPr/>
        </p:nvSpPr>
        <p:spPr>
          <a:xfrm rot="10800000" flipV="1">
            <a:off x="2990999" y="1604337"/>
            <a:ext cx="540000" cy="540000"/>
          </a:xfrm>
          <a:prstGeom prst="cube">
            <a:avLst>
              <a:gd name="adj" fmla="val 2907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立方体 29"/>
          <p:cNvSpPr/>
          <p:nvPr/>
        </p:nvSpPr>
        <p:spPr>
          <a:xfrm rot="10800000" flipV="1">
            <a:off x="3646079" y="1604337"/>
            <a:ext cx="540000" cy="540000"/>
          </a:xfrm>
          <a:prstGeom prst="cube">
            <a:avLst>
              <a:gd name="adj" fmla="val 6195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立方体 30"/>
          <p:cNvSpPr/>
          <p:nvPr/>
        </p:nvSpPr>
        <p:spPr>
          <a:xfrm rot="10800000" flipV="1">
            <a:off x="4186079" y="1604337"/>
            <a:ext cx="540000" cy="540000"/>
          </a:xfrm>
          <a:prstGeom prst="cube">
            <a:avLst>
              <a:gd name="adj" fmla="val 7839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0" y="82747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31987" y="181187"/>
            <a:ext cx="398187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Deep Features</a:t>
            </a:r>
            <a:endParaRPr kumimoji="0" lang="en-US" altLang="zh-CN" sz="24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1" name="立方体 60"/>
          <p:cNvSpPr/>
          <p:nvPr/>
        </p:nvSpPr>
        <p:spPr>
          <a:xfrm rot="10800000" flipV="1">
            <a:off x="5507089" y="1614441"/>
            <a:ext cx="1440000" cy="1440000"/>
          </a:xfrm>
          <a:prstGeom prst="cube">
            <a:avLst>
              <a:gd name="adj" fmla="val 389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39919" y="2210175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f1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68" name="立方体 67"/>
          <p:cNvSpPr/>
          <p:nvPr/>
        </p:nvSpPr>
        <p:spPr>
          <a:xfrm rot="10800000" flipV="1">
            <a:off x="7405408" y="1614441"/>
            <a:ext cx="792001" cy="817655"/>
          </a:xfrm>
          <a:prstGeom prst="cube">
            <a:avLst>
              <a:gd name="adj" fmla="val 502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0" name="立方体 69"/>
          <p:cNvSpPr/>
          <p:nvPr/>
        </p:nvSpPr>
        <p:spPr>
          <a:xfrm rot="10800000" flipV="1">
            <a:off x="2083919" y="1614441"/>
            <a:ext cx="792000" cy="817655"/>
          </a:xfrm>
          <a:prstGeom prst="cube">
            <a:avLst>
              <a:gd name="adj" fmla="val 13763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1" name="立方体 70"/>
          <p:cNvSpPr/>
          <p:nvPr/>
        </p:nvSpPr>
        <p:spPr>
          <a:xfrm rot="10800000" flipV="1">
            <a:off x="7450887" y="2645613"/>
            <a:ext cx="792000" cy="817655"/>
          </a:xfrm>
          <a:prstGeom prst="cube">
            <a:avLst>
              <a:gd name="adj" fmla="val 13763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348577" y="1867567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f2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6958136" y="1705881"/>
            <a:ext cx="426847" cy="0"/>
          </a:xfrm>
          <a:prstGeom prst="straightConnector1">
            <a:avLst/>
          </a:prstGeom>
          <a:ln w="57150">
            <a:solidFill>
              <a:srgbClr val="E4B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立方体 89"/>
          <p:cNvSpPr/>
          <p:nvPr/>
        </p:nvSpPr>
        <p:spPr>
          <a:xfrm rot="10800000" flipV="1">
            <a:off x="8676033" y="3406736"/>
            <a:ext cx="540000" cy="540000"/>
          </a:xfrm>
          <a:prstGeom prst="cube">
            <a:avLst>
              <a:gd name="adj" fmla="val 2907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164395" y="1766828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f3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8227659" y="2726893"/>
            <a:ext cx="484693" cy="9917"/>
          </a:xfrm>
          <a:prstGeom prst="straightConnector1">
            <a:avLst/>
          </a:prstGeom>
          <a:ln w="57150">
            <a:solidFill>
              <a:srgbClr val="E4B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立方体 113"/>
          <p:cNvSpPr/>
          <p:nvPr/>
        </p:nvSpPr>
        <p:spPr>
          <a:xfrm rot="10800000" flipV="1">
            <a:off x="9630340" y="4013040"/>
            <a:ext cx="540000" cy="540000"/>
          </a:xfrm>
          <a:prstGeom prst="cube">
            <a:avLst>
              <a:gd name="adj" fmla="val 6195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1" name="立方体 120"/>
          <p:cNvSpPr/>
          <p:nvPr/>
        </p:nvSpPr>
        <p:spPr>
          <a:xfrm rot="10800000" flipV="1">
            <a:off x="9606487" y="3406736"/>
            <a:ext cx="372975" cy="344909"/>
          </a:xfrm>
          <a:prstGeom prst="cube">
            <a:avLst>
              <a:gd name="adj" fmla="val 4532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0" name="立方体 129"/>
          <p:cNvSpPr/>
          <p:nvPr/>
        </p:nvSpPr>
        <p:spPr>
          <a:xfrm rot="10800000" flipV="1">
            <a:off x="9634129" y="2645613"/>
            <a:ext cx="288000" cy="288000"/>
          </a:xfrm>
          <a:prstGeom prst="cube">
            <a:avLst>
              <a:gd name="adj" fmla="val 30923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0" name="直接箭头连接符 139"/>
          <p:cNvCxnSpPr/>
          <p:nvPr/>
        </p:nvCxnSpPr>
        <p:spPr>
          <a:xfrm flipV="1">
            <a:off x="9195919" y="1705881"/>
            <a:ext cx="484693" cy="9917"/>
          </a:xfrm>
          <a:prstGeom prst="straightConnector1">
            <a:avLst/>
          </a:prstGeom>
          <a:ln w="57150">
            <a:solidFill>
              <a:srgbClr val="E4B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立方体 140"/>
          <p:cNvSpPr/>
          <p:nvPr/>
        </p:nvSpPr>
        <p:spPr>
          <a:xfrm rot="10800000" flipV="1">
            <a:off x="9672227" y="1614441"/>
            <a:ext cx="263213" cy="268463"/>
          </a:xfrm>
          <a:prstGeom prst="cube">
            <a:avLst>
              <a:gd name="adj" fmla="val 1658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7" name="直接箭头连接符 146"/>
          <p:cNvCxnSpPr/>
          <p:nvPr/>
        </p:nvCxnSpPr>
        <p:spPr>
          <a:xfrm flipV="1">
            <a:off x="9938556" y="1705881"/>
            <a:ext cx="484693" cy="9917"/>
          </a:xfrm>
          <a:prstGeom prst="straightConnector1">
            <a:avLst/>
          </a:prstGeom>
          <a:ln w="57150">
            <a:solidFill>
              <a:srgbClr val="E4B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立方体 148"/>
          <p:cNvSpPr/>
          <p:nvPr/>
        </p:nvSpPr>
        <p:spPr>
          <a:xfrm rot="10800000" flipV="1">
            <a:off x="10445715" y="1614515"/>
            <a:ext cx="138307" cy="149052"/>
          </a:xfrm>
          <a:prstGeom prst="cube">
            <a:avLst>
              <a:gd name="adj" fmla="val 1541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5" name="直接箭头连接符 154"/>
          <p:cNvCxnSpPr/>
          <p:nvPr/>
        </p:nvCxnSpPr>
        <p:spPr>
          <a:xfrm flipV="1">
            <a:off x="9922803" y="2726893"/>
            <a:ext cx="484693" cy="9917"/>
          </a:xfrm>
          <a:prstGeom prst="straightConnector1">
            <a:avLst/>
          </a:prstGeom>
          <a:ln w="57150">
            <a:solidFill>
              <a:srgbClr val="E4B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立方体 161"/>
          <p:cNvSpPr/>
          <p:nvPr/>
        </p:nvSpPr>
        <p:spPr>
          <a:xfrm rot="10800000" flipV="1">
            <a:off x="10418013" y="2645119"/>
            <a:ext cx="189527" cy="203748"/>
          </a:xfrm>
          <a:prstGeom prst="cube">
            <a:avLst>
              <a:gd name="adj" fmla="val 3173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4" name="直接箭头连接符 163"/>
          <p:cNvCxnSpPr/>
          <p:nvPr/>
        </p:nvCxnSpPr>
        <p:spPr>
          <a:xfrm flipV="1">
            <a:off x="9935440" y="3505015"/>
            <a:ext cx="484693" cy="9917"/>
          </a:xfrm>
          <a:prstGeom prst="straightConnector1">
            <a:avLst/>
          </a:prstGeom>
          <a:ln w="57150">
            <a:solidFill>
              <a:srgbClr val="E4B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立方体 170"/>
          <p:cNvSpPr/>
          <p:nvPr/>
        </p:nvSpPr>
        <p:spPr>
          <a:xfrm rot="10800000" flipV="1">
            <a:off x="10440021" y="3414665"/>
            <a:ext cx="288001" cy="288001"/>
          </a:xfrm>
          <a:prstGeom prst="cube">
            <a:avLst>
              <a:gd name="adj" fmla="val 5852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2" name="立方体 171"/>
          <p:cNvSpPr/>
          <p:nvPr/>
        </p:nvSpPr>
        <p:spPr>
          <a:xfrm rot="10800000" flipV="1">
            <a:off x="10358203" y="3967397"/>
            <a:ext cx="504001" cy="504001"/>
          </a:xfrm>
          <a:prstGeom prst="cube">
            <a:avLst>
              <a:gd name="adj" fmla="val 7839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3774867" y="1728963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f4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342559" y="1705385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f5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193" name="直接箭头连接符 192"/>
          <p:cNvCxnSpPr/>
          <p:nvPr/>
        </p:nvCxnSpPr>
        <p:spPr>
          <a:xfrm flipV="1">
            <a:off x="8211856" y="1705881"/>
            <a:ext cx="484693" cy="0"/>
          </a:xfrm>
          <a:prstGeom prst="straightConnector1">
            <a:avLst/>
          </a:prstGeom>
          <a:ln w="57150">
            <a:solidFill>
              <a:srgbClr val="E4B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/>
          <p:nvPr/>
        </p:nvCxnSpPr>
        <p:spPr>
          <a:xfrm>
            <a:off x="5508608" y="4832724"/>
            <a:ext cx="426847" cy="0"/>
          </a:xfrm>
          <a:prstGeom prst="straightConnector1">
            <a:avLst/>
          </a:prstGeom>
          <a:ln w="57150">
            <a:solidFill>
              <a:srgbClr val="E4B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文本框 195"/>
          <p:cNvSpPr txBox="1"/>
          <p:nvPr/>
        </p:nvSpPr>
        <p:spPr>
          <a:xfrm>
            <a:off x="5831535" y="4643744"/>
            <a:ext cx="356694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: Gaussian Filter  with stride 2</a:t>
            </a:r>
            <a:endParaRPr lang="zh-CN" altLang="en-US" sz="1400" dirty="0"/>
          </a:p>
        </p:txBody>
      </p:sp>
      <p:sp>
        <p:nvSpPr>
          <p:cNvPr id="197" name="文本框 196"/>
          <p:cNvSpPr txBox="1"/>
          <p:nvPr/>
        </p:nvSpPr>
        <p:spPr>
          <a:xfrm>
            <a:off x="11011821" y="1521215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Stage1</a:t>
            </a:r>
            <a:endParaRPr lang="zh-CN" altLang="en-US" sz="1400" dirty="0"/>
          </a:p>
        </p:txBody>
      </p:sp>
      <p:sp>
        <p:nvSpPr>
          <p:cNvPr id="198" name="文本框 197"/>
          <p:cNvSpPr txBox="1"/>
          <p:nvPr/>
        </p:nvSpPr>
        <p:spPr>
          <a:xfrm>
            <a:off x="11011821" y="2528281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Stage2</a:t>
            </a:r>
            <a:endParaRPr lang="zh-CN" altLang="en-US" sz="1400" dirty="0"/>
          </a:p>
        </p:txBody>
      </p:sp>
      <p:sp>
        <p:nvSpPr>
          <p:cNvPr id="199" name="文本框 198"/>
          <p:cNvSpPr txBox="1"/>
          <p:nvPr/>
        </p:nvSpPr>
        <p:spPr>
          <a:xfrm>
            <a:off x="11011820" y="3289375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Stage3</a:t>
            </a:r>
            <a:endParaRPr lang="zh-CN" altLang="en-US" sz="1400" dirty="0"/>
          </a:p>
        </p:txBody>
      </p:sp>
      <p:sp>
        <p:nvSpPr>
          <p:cNvPr id="200" name="文本框 199"/>
          <p:cNvSpPr txBox="1"/>
          <p:nvPr/>
        </p:nvSpPr>
        <p:spPr>
          <a:xfrm>
            <a:off x="11010605" y="4013276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Stage4</a:t>
            </a:r>
            <a:endParaRPr lang="zh-CN" altLang="en-US" sz="1400" dirty="0"/>
          </a:p>
        </p:txBody>
      </p:sp>
      <p:sp>
        <p:nvSpPr>
          <p:cNvPr id="201" name="文本框 200"/>
          <p:cNvSpPr txBox="1"/>
          <p:nvPr/>
        </p:nvSpPr>
        <p:spPr>
          <a:xfrm>
            <a:off x="11010605" y="4712753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Stage5</a:t>
            </a:r>
            <a:endParaRPr lang="zh-CN" altLang="en-US" sz="1400" dirty="0"/>
          </a:p>
        </p:txBody>
      </p:sp>
      <p:sp>
        <p:nvSpPr>
          <p:cNvPr id="202" name="文本框 201"/>
          <p:cNvSpPr txBox="1"/>
          <p:nvPr/>
        </p:nvSpPr>
        <p:spPr>
          <a:xfrm>
            <a:off x="5925795" y="1166048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Scale1</a:t>
            </a:r>
            <a:endParaRPr lang="zh-CN" altLang="en-US" sz="1400" dirty="0"/>
          </a:p>
        </p:txBody>
      </p:sp>
      <p:sp>
        <p:nvSpPr>
          <p:cNvPr id="203" name="文本框 202"/>
          <p:cNvSpPr txBox="1"/>
          <p:nvPr/>
        </p:nvSpPr>
        <p:spPr>
          <a:xfrm>
            <a:off x="8567653" y="1166048"/>
            <a:ext cx="10750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Scale3</a:t>
            </a:r>
            <a:endParaRPr lang="zh-CN" altLang="en-US" sz="1400" dirty="0"/>
          </a:p>
        </p:txBody>
      </p:sp>
      <p:sp>
        <p:nvSpPr>
          <p:cNvPr id="204" name="文本框 203"/>
          <p:cNvSpPr txBox="1"/>
          <p:nvPr/>
        </p:nvSpPr>
        <p:spPr>
          <a:xfrm>
            <a:off x="9398891" y="1166048"/>
            <a:ext cx="113251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Scale4</a:t>
            </a:r>
            <a:endParaRPr lang="zh-CN" altLang="en-US" sz="1400" dirty="0"/>
          </a:p>
        </p:txBody>
      </p:sp>
      <p:sp>
        <p:nvSpPr>
          <p:cNvPr id="205" name="文本框 204"/>
          <p:cNvSpPr txBox="1"/>
          <p:nvPr/>
        </p:nvSpPr>
        <p:spPr>
          <a:xfrm>
            <a:off x="10172296" y="1166048"/>
            <a:ext cx="113251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Scale5 </a:t>
            </a:r>
            <a:endParaRPr lang="zh-CN" altLang="en-US" sz="1400" dirty="0"/>
          </a:p>
        </p:txBody>
      </p:sp>
      <p:sp>
        <p:nvSpPr>
          <p:cNvPr id="206" name="文本框 205"/>
          <p:cNvSpPr txBox="1"/>
          <p:nvPr/>
        </p:nvSpPr>
        <p:spPr>
          <a:xfrm>
            <a:off x="7384983" y="1166048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Scale2</a:t>
            </a:r>
            <a:endParaRPr lang="zh-CN" altLang="en-US" sz="1400" dirty="0"/>
          </a:p>
        </p:txBody>
      </p:sp>
      <p:sp>
        <p:nvSpPr>
          <p:cNvPr id="58" name="文本框 57"/>
          <p:cNvSpPr txBox="1"/>
          <p:nvPr/>
        </p:nvSpPr>
        <p:spPr>
          <a:xfrm>
            <a:off x="1671312" y="1086267"/>
            <a:ext cx="168589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VGG features</a:t>
            </a:r>
            <a:endParaRPr lang="zh-CN" altLang="en-US" sz="1400" dirty="0"/>
          </a:p>
        </p:txBody>
      </p:sp>
      <p:sp>
        <p:nvSpPr>
          <p:cNvPr id="78" name="矩形: 圆角 77"/>
          <p:cNvSpPr/>
          <p:nvPr/>
        </p:nvSpPr>
        <p:spPr>
          <a:xfrm>
            <a:off x="9507855" y="1536065"/>
            <a:ext cx="729615" cy="3107055"/>
          </a:xfrm>
          <a:prstGeom prst="roundRect">
            <a:avLst>
              <a:gd name="adj" fmla="val 10268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矩形: 圆角 82"/>
          <p:cNvSpPr/>
          <p:nvPr/>
        </p:nvSpPr>
        <p:spPr>
          <a:xfrm>
            <a:off x="10309860" y="1535431"/>
            <a:ext cx="615315" cy="3666491"/>
          </a:xfrm>
          <a:prstGeom prst="roundRect">
            <a:avLst>
              <a:gd name="adj" fmla="val 10268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矩形: 圆角 86"/>
          <p:cNvSpPr/>
          <p:nvPr/>
        </p:nvSpPr>
        <p:spPr>
          <a:xfrm>
            <a:off x="8578851" y="1555115"/>
            <a:ext cx="729615" cy="2458085"/>
          </a:xfrm>
          <a:prstGeom prst="roundRect">
            <a:avLst>
              <a:gd name="adj" fmla="val 10268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矩形: 圆角 93"/>
          <p:cNvSpPr/>
          <p:nvPr/>
        </p:nvSpPr>
        <p:spPr>
          <a:xfrm>
            <a:off x="7361555" y="1555115"/>
            <a:ext cx="925195" cy="1942465"/>
          </a:xfrm>
          <a:prstGeom prst="roundRect">
            <a:avLst>
              <a:gd name="adj" fmla="val 10268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矩形: 圆角 99"/>
          <p:cNvSpPr/>
          <p:nvPr/>
        </p:nvSpPr>
        <p:spPr>
          <a:xfrm>
            <a:off x="5434331" y="1555115"/>
            <a:ext cx="1576705" cy="1555751"/>
          </a:xfrm>
          <a:prstGeom prst="roundRect">
            <a:avLst>
              <a:gd name="adj" fmla="val 10268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81501" y="3037403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64</a:t>
            </a:r>
            <a:endParaRPr lang="zh-CN" altLang="en-US" sz="1400" dirty="0"/>
          </a:p>
        </p:txBody>
      </p:sp>
      <p:sp>
        <p:nvSpPr>
          <p:cNvPr id="113" name="文本框 112"/>
          <p:cNvSpPr txBox="1"/>
          <p:nvPr/>
        </p:nvSpPr>
        <p:spPr>
          <a:xfrm>
            <a:off x="2270728" y="2437813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128</a:t>
            </a:r>
            <a:endParaRPr lang="zh-CN" altLang="en-US" sz="1400" dirty="0"/>
          </a:p>
        </p:txBody>
      </p:sp>
      <p:sp>
        <p:nvSpPr>
          <p:cNvPr id="115" name="文本框 114"/>
          <p:cNvSpPr txBox="1"/>
          <p:nvPr/>
        </p:nvSpPr>
        <p:spPr>
          <a:xfrm>
            <a:off x="3089487" y="2106507"/>
            <a:ext cx="234526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256     512     512</a:t>
            </a:r>
            <a:endParaRPr lang="zh-CN" altLang="en-US" sz="1400" dirty="0"/>
          </a:p>
        </p:txBody>
      </p:sp>
      <p:sp>
        <p:nvSpPr>
          <p:cNvPr id="3" name="文本框 2"/>
          <p:cNvSpPr txBox="1"/>
          <p:nvPr/>
        </p:nvSpPr>
        <p:spPr>
          <a:xfrm>
            <a:off x="6025304" y="3149339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f1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70512" y="3523012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f2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9071" y="3977899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f3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57836" y="4642979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f4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506504" y="5171216"/>
            <a:ext cx="54606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f5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16815" y="872476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256*256</a:t>
            </a:r>
            <a:endParaRPr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236675" y="872476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128*128</a:t>
            </a:r>
            <a:endParaRPr lang="zh-CN" altLang="en-US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550701" y="872476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64*64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454095" y="872476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32*32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174608" y="872476"/>
            <a:ext cx="1130669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16*16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980007" y="3310467"/>
            <a:ext cx="649393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64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567507" y="3772747"/>
            <a:ext cx="649393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192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621607" y="4244340"/>
            <a:ext cx="649393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448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9606280" y="4880187"/>
            <a:ext cx="649393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960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0363200" y="5508413"/>
            <a:ext cx="766233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1472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4030" y="207645"/>
            <a:ext cx="514477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200" b="1">
                <a:sym typeface="+mn-ea"/>
              </a:rPr>
              <a:t>SWD applied to Denoising</a:t>
            </a:r>
            <a:endParaRPr lang="en-US" altLang="zh-CN" sz="2200">
              <a:sym typeface="+mn-ea"/>
            </a:endParaRPr>
          </a:p>
          <a:p>
            <a:r>
              <a:rPr lang="en-US" altLang="zh-CN" sz="2200">
                <a:sym typeface="+mn-ea"/>
              </a:rPr>
              <a:t>SWD_Gau_Pyr,   5 stages, kernel 128*3*5*5</a:t>
            </a:r>
            <a:endParaRPr lang="en-US" altLang="zh-CN" sz="22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91675" y="5231130"/>
            <a:ext cx="11499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Loss 0.001</a:t>
            </a:r>
            <a:endParaRPr lang="en-US" altLang="zh-CN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26475" y="473710"/>
            <a:ext cx="2602865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200" b="1">
                <a:sym typeface="+mn-ea"/>
              </a:rPr>
              <a:t>Single image </a:t>
            </a:r>
            <a:r>
              <a:rPr lang="en-US" altLang="zh-CN" sz="2200" b="1">
                <a:sym typeface="+mn-ea"/>
              </a:rPr>
              <a:t>training</a:t>
            </a:r>
            <a:endParaRPr lang="en-US" altLang="zh-CN" sz="2200" b="1">
              <a:sym typeface="+mn-ea"/>
            </a:endParaRPr>
          </a:p>
        </p:txBody>
      </p:sp>
      <p:pic>
        <p:nvPicPr>
          <p:cNvPr id="7" name="图片 6" descr="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85" y="1651000"/>
            <a:ext cx="3240000" cy="3240000"/>
          </a:xfrm>
          <a:prstGeom prst="rect">
            <a:avLst/>
          </a:prstGeom>
        </p:spPr>
      </p:pic>
      <p:pic>
        <p:nvPicPr>
          <p:cNvPr id="8" name="图片 7" descr="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10" y="1651000"/>
            <a:ext cx="3240000" cy="3240000"/>
          </a:xfrm>
          <a:prstGeom prst="rect">
            <a:avLst/>
          </a:prstGeom>
        </p:spPr>
      </p:pic>
      <p:pic>
        <p:nvPicPr>
          <p:cNvPr id="9" name="图片 8" descr="g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535" y="1651000"/>
            <a:ext cx="3240000" cy="324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86940" y="1282700"/>
            <a:ext cx="721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input                                                        output                                                      GT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4030" y="207645"/>
            <a:ext cx="810196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b="1">
                <a:sym typeface="+mn-ea"/>
              </a:rPr>
              <a:t>SWD applied to Super-resolution</a:t>
            </a:r>
            <a:endParaRPr lang="en-US" altLang="zh-CN" sz="2200">
              <a:sym typeface="+mn-ea"/>
            </a:endParaRPr>
          </a:p>
          <a:p>
            <a:r>
              <a:rPr lang="en-US" altLang="zh-CN" sz="2200">
                <a:sym typeface="+mn-ea"/>
              </a:rPr>
              <a:t>SWD_Gau_Pyr,   5 stages, kernel 128*3*5*5 </a:t>
            </a:r>
            <a:r>
              <a:rPr lang="en-US" altLang="zh-CN" sz="2200">
                <a:sym typeface="+mn-ea"/>
              </a:rPr>
              <a:t> </a:t>
            </a:r>
            <a:endParaRPr lang="en-US" altLang="zh-CN" sz="2200">
              <a:sym typeface="+mn-ea"/>
            </a:endParaRPr>
          </a:p>
        </p:txBody>
      </p:sp>
      <p:pic>
        <p:nvPicPr>
          <p:cNvPr id="2" name="图片 1" descr="SWD_08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3728085"/>
            <a:ext cx="7391400" cy="2476500"/>
          </a:xfrm>
          <a:prstGeom prst="rect">
            <a:avLst/>
          </a:prstGeom>
        </p:spPr>
      </p:pic>
      <p:pic>
        <p:nvPicPr>
          <p:cNvPr id="3" name="图片 2" descr="SWD_08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" y="1177290"/>
            <a:ext cx="7391400" cy="2476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1460" y="861060"/>
            <a:ext cx="57270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input                                       output                                          GT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4030" y="207645"/>
            <a:ext cx="810196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b="1">
                <a:sym typeface="+mn-ea"/>
              </a:rPr>
              <a:t>SWD applied to Super-resolution</a:t>
            </a:r>
            <a:endParaRPr lang="en-US" altLang="zh-CN" sz="2200">
              <a:sym typeface="+mn-ea"/>
            </a:endParaRPr>
          </a:p>
          <a:p>
            <a:r>
              <a:rPr lang="en-US" altLang="zh-CN" sz="2200">
                <a:sym typeface="+mn-ea"/>
              </a:rPr>
              <a:t>SWD_vgg, 5 stages, kernel 128*(X)*3*3   </a:t>
            </a:r>
            <a:endParaRPr lang="en-US" altLang="zh-CN" sz="2200">
              <a:sym typeface="+mn-ea"/>
            </a:endParaRPr>
          </a:p>
        </p:txBody>
      </p:sp>
      <p:pic>
        <p:nvPicPr>
          <p:cNvPr id="4" name="图片 3" descr="SWD__08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" y="3754755"/>
            <a:ext cx="7391400" cy="2476500"/>
          </a:xfrm>
          <a:prstGeom prst="rect">
            <a:avLst/>
          </a:prstGeom>
        </p:spPr>
      </p:pic>
      <p:pic>
        <p:nvPicPr>
          <p:cNvPr id="6" name="图片 5" descr="SWD__08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1198880"/>
            <a:ext cx="7391400" cy="2476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1460" y="861060"/>
            <a:ext cx="57270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input                                       output                                          GT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baloon_0731_noise_gaupyr_1_128_1"/>
          <p:cNvPicPr>
            <a:picLocks noChangeAspect="1"/>
          </p:cNvPicPr>
          <p:nvPr/>
        </p:nvPicPr>
        <p:blipFill>
          <a:blip r:embed="rId1"/>
          <a:srcRect b="15413"/>
          <a:stretch>
            <a:fillRect/>
          </a:stretch>
        </p:blipFill>
        <p:spPr>
          <a:xfrm>
            <a:off x="4512310" y="4358640"/>
            <a:ext cx="7679690" cy="2435860"/>
          </a:xfrm>
          <a:prstGeom prst="rect">
            <a:avLst/>
          </a:prstGeom>
        </p:spPr>
      </p:pic>
      <p:pic>
        <p:nvPicPr>
          <p:cNvPr id="4" name="图片 3" descr="baloon_0731_noise_gaupyr_3_128_1"/>
          <p:cNvPicPr>
            <a:picLocks noChangeAspect="1"/>
          </p:cNvPicPr>
          <p:nvPr/>
        </p:nvPicPr>
        <p:blipFill>
          <a:blip r:embed="rId2"/>
          <a:srcRect b="17332"/>
          <a:stretch>
            <a:fillRect/>
          </a:stretch>
        </p:blipFill>
        <p:spPr>
          <a:xfrm>
            <a:off x="4512310" y="2177415"/>
            <a:ext cx="7679690" cy="2380615"/>
          </a:xfrm>
          <a:prstGeom prst="rect">
            <a:avLst/>
          </a:prstGeom>
        </p:spPr>
      </p:pic>
      <p:pic>
        <p:nvPicPr>
          <p:cNvPr id="2" name="图片 1" descr="baloon_0731_noise_gaupyr_7_128_1"/>
          <p:cNvPicPr>
            <a:picLocks noChangeAspect="1"/>
          </p:cNvPicPr>
          <p:nvPr/>
        </p:nvPicPr>
        <p:blipFill>
          <a:blip r:embed="rId3"/>
          <a:srcRect b="16516"/>
          <a:stretch>
            <a:fillRect/>
          </a:stretch>
        </p:blipFill>
        <p:spPr>
          <a:xfrm>
            <a:off x="4512310" y="0"/>
            <a:ext cx="7679690" cy="240411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441325" y="854710"/>
          <a:ext cx="4318635" cy="2188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250"/>
                <a:gridCol w="1151890"/>
                <a:gridCol w="1147445"/>
                <a:gridCol w="78105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directions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patchsize</a:t>
                      </a:r>
                      <a:endParaRPr lang="en-US" altLang="zh-CN" sz="1800" dirty="0">
                        <a:solidFill>
                          <a:srgbClr val="FF0000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stride</a:t>
                      </a:r>
                      <a:endParaRPr lang="en-US" altLang="zh-CN"/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A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64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</a:tr>
              <a:tr h="3873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B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64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</a:tr>
              <a:tr h="3873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64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276850" y="198755"/>
            <a:ext cx="347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A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308600" y="2342515"/>
            <a:ext cx="33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B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8600" y="4558030"/>
            <a:ext cx="33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C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2365" y="3308350"/>
            <a:ext cx="22739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patchsize 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should be &gt;1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1325" y="198755"/>
            <a:ext cx="15328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SWD_Gau_Pyr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baloon_0731_noise_gaupyr_3_8_1"/>
          <p:cNvPicPr>
            <a:picLocks noChangeAspect="1"/>
          </p:cNvPicPr>
          <p:nvPr/>
        </p:nvPicPr>
        <p:blipFill>
          <a:blip r:embed="rId1"/>
          <a:srcRect b="16538"/>
          <a:stretch>
            <a:fillRect/>
          </a:stretch>
        </p:blipFill>
        <p:spPr>
          <a:xfrm>
            <a:off x="4512310" y="4384040"/>
            <a:ext cx="7679690" cy="2403475"/>
          </a:xfrm>
          <a:prstGeom prst="rect">
            <a:avLst/>
          </a:prstGeom>
        </p:spPr>
      </p:pic>
      <p:pic>
        <p:nvPicPr>
          <p:cNvPr id="10" name="图片 9" descr="baloon_0731_noise_gaupyr_3_32_1"/>
          <p:cNvPicPr>
            <a:picLocks noChangeAspect="1"/>
          </p:cNvPicPr>
          <p:nvPr/>
        </p:nvPicPr>
        <p:blipFill>
          <a:blip r:embed="rId2"/>
          <a:srcRect b="17949"/>
          <a:stretch>
            <a:fillRect/>
          </a:stretch>
        </p:blipFill>
        <p:spPr>
          <a:xfrm>
            <a:off x="4512310" y="2185670"/>
            <a:ext cx="7679690" cy="2362835"/>
          </a:xfrm>
          <a:prstGeom prst="rect">
            <a:avLst/>
          </a:prstGeom>
        </p:spPr>
      </p:pic>
      <p:pic>
        <p:nvPicPr>
          <p:cNvPr id="9" name="图片 8" descr="baloon_0731_noise_gaupyr_3_128_1"/>
          <p:cNvPicPr>
            <a:picLocks noChangeAspect="1"/>
          </p:cNvPicPr>
          <p:nvPr/>
        </p:nvPicPr>
        <p:blipFill>
          <a:blip r:embed="rId3"/>
          <a:srcRect b="17332"/>
          <a:stretch>
            <a:fillRect/>
          </a:stretch>
        </p:blipFill>
        <p:spPr>
          <a:xfrm>
            <a:off x="4512310" y="-38100"/>
            <a:ext cx="7679690" cy="238061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441325" y="854710"/>
          <a:ext cx="4318635" cy="2188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250"/>
                <a:gridCol w="1151890"/>
                <a:gridCol w="1147445"/>
                <a:gridCol w="78105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directions</a:t>
                      </a:r>
                      <a:endParaRPr lang="en-US" altLang="zh-CN" sz="1800" dirty="0">
                        <a:solidFill>
                          <a:srgbClr val="FF0000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patchsize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stride</a:t>
                      </a:r>
                      <a:endParaRPr lang="en-US" altLang="zh-CN"/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A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64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</a:tr>
              <a:tr h="3873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B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32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</a:tr>
              <a:tr h="3873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276850" y="198755"/>
            <a:ext cx="347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A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308600" y="2342515"/>
            <a:ext cx="33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B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8600" y="4558030"/>
            <a:ext cx="33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C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4050" y="3183255"/>
            <a:ext cx="4053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Less directions, more iterations are needed to achieve the similar results.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41325" y="198755"/>
            <a:ext cx="15328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SWD_Gau_Pyr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 descr="ballon_0731_noise_gaupyr_7_128_7"/>
          <p:cNvPicPr>
            <a:picLocks noChangeAspect="1"/>
          </p:cNvPicPr>
          <p:nvPr/>
        </p:nvPicPr>
        <p:blipFill>
          <a:blip r:embed="rId1"/>
          <a:srcRect l="12419" t="6284" r="9699" b="17045"/>
          <a:stretch>
            <a:fillRect/>
          </a:stretch>
        </p:blipFill>
        <p:spPr>
          <a:xfrm>
            <a:off x="0" y="4554220"/>
            <a:ext cx="5981065" cy="2207895"/>
          </a:xfrm>
          <a:prstGeom prst="rect">
            <a:avLst/>
          </a:prstGeom>
        </p:spPr>
      </p:pic>
      <p:pic>
        <p:nvPicPr>
          <p:cNvPr id="16" name="图片 15" descr="ballon_0731_noise_gaupyr_7_128_5"/>
          <p:cNvPicPr>
            <a:picLocks noChangeAspect="1"/>
          </p:cNvPicPr>
          <p:nvPr/>
        </p:nvPicPr>
        <p:blipFill>
          <a:blip r:embed="rId2"/>
          <a:srcRect l="12345" b="16273"/>
          <a:stretch>
            <a:fillRect/>
          </a:stretch>
        </p:blipFill>
        <p:spPr>
          <a:xfrm>
            <a:off x="6171565" y="4363720"/>
            <a:ext cx="6731635" cy="2411095"/>
          </a:xfrm>
          <a:prstGeom prst="rect">
            <a:avLst/>
          </a:prstGeom>
        </p:spPr>
      </p:pic>
      <p:pic>
        <p:nvPicPr>
          <p:cNvPr id="15" name="图片 14" descr="ballon_0731_noise_gaupyr_7_128_3"/>
          <p:cNvPicPr>
            <a:picLocks noChangeAspect="1"/>
          </p:cNvPicPr>
          <p:nvPr/>
        </p:nvPicPr>
        <p:blipFill>
          <a:blip r:embed="rId3"/>
          <a:srcRect b="17244"/>
          <a:stretch>
            <a:fillRect/>
          </a:stretch>
        </p:blipFill>
        <p:spPr>
          <a:xfrm>
            <a:off x="5223510" y="2155825"/>
            <a:ext cx="7679690" cy="2383155"/>
          </a:xfrm>
          <a:prstGeom prst="rect">
            <a:avLst/>
          </a:prstGeom>
        </p:spPr>
      </p:pic>
      <p:pic>
        <p:nvPicPr>
          <p:cNvPr id="2" name="图片 1" descr="baloon_0731_noise_gaupyr_7_128_1"/>
          <p:cNvPicPr>
            <a:picLocks noChangeAspect="1"/>
          </p:cNvPicPr>
          <p:nvPr/>
        </p:nvPicPr>
        <p:blipFill>
          <a:blip r:embed="rId4"/>
          <a:srcRect b="16516"/>
          <a:stretch>
            <a:fillRect/>
          </a:stretch>
        </p:blipFill>
        <p:spPr>
          <a:xfrm>
            <a:off x="5223510" y="-5715"/>
            <a:ext cx="7679690" cy="240411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441325" y="854710"/>
          <a:ext cx="4318635" cy="2188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250"/>
                <a:gridCol w="1151890"/>
                <a:gridCol w="1147445"/>
                <a:gridCol w="78105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directions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patchsize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stride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A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64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</a:tr>
              <a:tr h="3873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B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64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</a:tr>
              <a:tr h="3873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64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5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</a:tr>
              <a:tr h="3873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64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en-US" altLang="zh-CN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988050" y="193040"/>
            <a:ext cx="347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A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019800" y="2336800"/>
            <a:ext cx="33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B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19800" y="4552315"/>
            <a:ext cx="33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C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4050" y="3563620"/>
            <a:ext cx="31032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Stride should be &lt; patchsize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4267835"/>
            <a:ext cx="347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D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1325" y="198755"/>
            <a:ext cx="15328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SWD_Gau_Pyr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003300" y="977265"/>
          <a:ext cx="7607300" cy="2188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250"/>
                <a:gridCol w="1151890"/>
                <a:gridCol w="1147445"/>
                <a:gridCol w="781050"/>
                <a:gridCol w="1252220"/>
                <a:gridCol w="1129030"/>
                <a:gridCol w="907415"/>
              </a:tblGrid>
              <a:tr h="4692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An image 256*256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directions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patchsize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stride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stages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iterations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time(s)</a:t>
                      </a:r>
                      <a:endParaRPr lang="en-US" altLang="zh-CN"/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GPDM</a:t>
                      </a:r>
                      <a:endParaRPr lang="en-US" altLang="zh-CN" sz="1800" dirty="0">
                        <a:latin typeface="Times" panose="02020603050405020304" pitchFamily="18" charset="0"/>
                        <a:cs typeface="Times" panose="02020603050405020304" pitchFamily="18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(default)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4500 total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9.79</a:t>
                      </a:r>
                      <a:endParaRPr lang="en-US" altLang="zh-CN"/>
                    </a:p>
                  </a:txBody>
                  <a:tcPr/>
                </a:tc>
              </a:tr>
              <a:tr h="387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Times" panose="02020603050405020304" pitchFamily="18" charset="0"/>
                          <a:cs typeface="Times" panose="02020603050405020304" pitchFamily="18" charset="0"/>
                          <a:sym typeface="+mn-ea"/>
                        </a:rPr>
                        <a:t>GPDM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1500 total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3.45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7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Ours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45.55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7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Ours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15.27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03300" y="3639820"/>
            <a:ext cx="495490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ClrTx/>
              <a:buSzTx/>
              <a:buFontTx/>
              <a:buAutoNum type="arabicPeriod"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GPDM need less 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iterations. 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  <a:sym typeface="+mn-ea"/>
            </a:endParaRPr>
          </a:p>
          <a:p>
            <a:pPr marL="342900" indent="-342900" algn="l">
              <a:buClrTx/>
              <a:buSzTx/>
              <a:buFontTx/>
              <a:buAutoNum type="arabicPeriod"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With the same 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iterations, GPDM costs less time.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  <a:sym typeface="+mn-ea"/>
            </a:endParaRPr>
          </a:p>
          <a:p>
            <a:pPr marL="342900" indent="-342900" algn="l">
              <a:buClrTx/>
              <a:buSzTx/>
              <a:buFontTx/>
              <a:buAutoNum type="arabicPeriod"/>
            </a:pP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outputs-lvl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2540" y="1244600"/>
            <a:ext cx="1800000" cy="1800000"/>
          </a:xfrm>
          <a:prstGeom prst="rect">
            <a:avLst/>
          </a:prstGeom>
        </p:spPr>
      </p:pic>
      <p:pic>
        <p:nvPicPr>
          <p:cNvPr id="3" name="图片 2" descr="outputs-lvl-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800000" cy="1800000"/>
          </a:xfrm>
          <a:prstGeom prst="rect">
            <a:avLst/>
          </a:prstGeom>
        </p:spPr>
      </p:pic>
      <p:pic>
        <p:nvPicPr>
          <p:cNvPr id="4" name="图片 3" descr="outputs-lvl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160" y="1244600"/>
            <a:ext cx="1800000" cy="1800000"/>
          </a:xfrm>
          <a:prstGeom prst="rect">
            <a:avLst/>
          </a:prstGeom>
        </p:spPr>
      </p:pic>
      <p:pic>
        <p:nvPicPr>
          <p:cNvPr id="5" name="图片 4" descr="outputs-lvl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20" y="1244600"/>
            <a:ext cx="1800000" cy="1800000"/>
          </a:xfrm>
          <a:prstGeom prst="rect">
            <a:avLst/>
          </a:prstGeom>
        </p:spPr>
      </p:pic>
      <p:pic>
        <p:nvPicPr>
          <p:cNvPr id="6" name="图片 5" descr="outputs-lvl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080" y="1244600"/>
            <a:ext cx="1800000" cy="18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82700" y="707390"/>
            <a:ext cx="3078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None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GPDM (5 stages, 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3.45 seconds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)</a:t>
            </a:r>
            <a:endParaRPr lang="zh-CN" altLang="en-US"/>
          </a:p>
        </p:txBody>
      </p:sp>
      <p:pic>
        <p:nvPicPr>
          <p:cNvPr id="9" name="图片 8" descr="ballon_0731_noise_gaupyr_time4500"/>
          <p:cNvPicPr>
            <a:picLocks noChangeAspect="1"/>
          </p:cNvPicPr>
          <p:nvPr/>
        </p:nvPicPr>
        <p:blipFill>
          <a:blip r:embed="rId6"/>
          <a:srcRect l="39383" t="19052" r="36779" b="17993"/>
          <a:stretch>
            <a:fillRect/>
          </a:stretch>
        </p:blipFill>
        <p:spPr>
          <a:xfrm>
            <a:off x="6778625" y="4065905"/>
            <a:ext cx="1902460" cy="1884045"/>
          </a:xfrm>
          <a:prstGeom prst="rect">
            <a:avLst/>
          </a:prstGeom>
        </p:spPr>
      </p:pic>
      <p:pic>
        <p:nvPicPr>
          <p:cNvPr id="10" name="图片 9" descr="ballon_0731_noise_gaupyr_time1500"/>
          <p:cNvPicPr>
            <a:picLocks noChangeAspect="1"/>
          </p:cNvPicPr>
          <p:nvPr/>
        </p:nvPicPr>
        <p:blipFill>
          <a:blip r:embed="rId7"/>
          <a:srcRect l="39549" t="19383" r="37142" b="17663"/>
          <a:stretch>
            <a:fillRect/>
          </a:stretch>
        </p:blipFill>
        <p:spPr>
          <a:xfrm>
            <a:off x="1350010" y="4139565"/>
            <a:ext cx="1835150" cy="18586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82700" y="3386455"/>
            <a:ext cx="431673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Ours (5 stages, 1500 iterations (not enough), 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  <a:sym typeface="+mn-ea"/>
            </a:endParaRPr>
          </a:p>
          <a:p>
            <a:pPr algn="l"/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15.27 seconds)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76390" y="3386455"/>
            <a:ext cx="445643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  <a:sym typeface="+mn-ea"/>
              </a:rPr>
              <a:t>Ours (5 stages, 4500 iterations, 45.55 seconds)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0215" y="67945"/>
            <a:ext cx="1948815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600">
                <a:sym typeface="+mn-ea"/>
              </a:rPr>
              <a:t>Visual results</a:t>
            </a:r>
            <a:endParaRPr lang="zh-CN" altLang="en-US" sz="2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585470" y="356235"/>
            <a:ext cx="10827385" cy="48926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600" b="1">
                <a:solidFill>
                  <a:srgbClr val="FF0000"/>
                </a:solidFill>
                <a:sym typeface="+mn-ea"/>
              </a:rPr>
              <a:t>Summary</a:t>
            </a:r>
            <a:endParaRPr lang="en-US" altLang="zh-CN" sz="2600" b="1">
              <a:sym typeface="+mn-ea"/>
            </a:endParaRPr>
          </a:p>
          <a:p>
            <a:pPr algn="l"/>
            <a:endParaRPr lang="en-US" altLang="zh-CN" sz="2600" b="1">
              <a:sym typeface="+mn-ea"/>
            </a:endParaRPr>
          </a:p>
          <a:p>
            <a:pPr algn="l"/>
            <a:r>
              <a:rPr lang="en-US" altLang="zh-CN" sz="2600" b="1">
                <a:sym typeface="+mn-ea"/>
              </a:rPr>
              <a:t>DNN-based multi-scale SWD metric</a:t>
            </a:r>
            <a:endParaRPr lang="en-US" altLang="zh-CN" sz="2600" b="1">
              <a:sym typeface="+mn-ea"/>
            </a:endParaRPr>
          </a:p>
          <a:p>
            <a:pPr algn="l"/>
            <a:endParaRPr lang="zh-CN" altLang="en-US" sz="260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altLang="zh-CN" sz="2600"/>
              <a:t>IQA (SRCC)</a:t>
            </a:r>
            <a:endParaRPr lang="en-US" altLang="zh-CN" sz="260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altLang="zh-CN" sz="2600"/>
              <a:t>Applciations (Loss function): </a:t>
            </a:r>
            <a:endParaRPr lang="en-US" altLang="zh-CN" sz="26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600"/>
              <a:t>	1. </a:t>
            </a:r>
            <a:r>
              <a:rPr lang="en-US" altLang="zh-CN" sz="2600">
                <a:sym typeface="+mn-ea"/>
              </a:rPr>
              <a:t>aligned data, eg, </a:t>
            </a:r>
            <a:r>
              <a:rPr lang="en-US" altLang="zh-CN" sz="2600"/>
              <a:t>Super-resolution</a:t>
            </a:r>
            <a:endParaRPr lang="en-US" altLang="zh-CN" sz="26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600"/>
              <a:t>	2. nonaligned data, eg, ...</a:t>
            </a:r>
            <a:endParaRPr lang="en-US" altLang="zh-CN" sz="26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600"/>
              <a:t>	3. single image synthesis,</a:t>
            </a:r>
            <a:r>
              <a:rPr lang="en-US" altLang="zh-CN" sz="2600">
                <a:sym typeface="+mn-ea"/>
              </a:rPr>
              <a:t>eg,</a:t>
            </a:r>
            <a:r>
              <a:rPr lang="en-US" altLang="zh-CN" sz="2600"/>
              <a:t>texture</a:t>
            </a:r>
            <a:endParaRPr lang="en-US" altLang="zh-CN" sz="2600"/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6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600"/>
              <a:t>Compared to DISTS, It can also be applied to optimizing non-aligned visual tasks</a:t>
            </a:r>
            <a:endParaRPr lang="en-US" altLang="zh-CN" sz="26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600">
                <a:sym typeface="+mn-ea"/>
              </a:rPr>
              <a:t>Compared to GPDM, ...</a:t>
            </a:r>
            <a:endParaRPr lang="en-US" altLang="zh-CN"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23875" y="1496060"/>
          <a:ext cx="9861550" cy="5149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865"/>
                <a:gridCol w="2771140"/>
                <a:gridCol w="1060450"/>
                <a:gridCol w="1003935"/>
                <a:gridCol w="1179195"/>
                <a:gridCol w="1071880"/>
                <a:gridCol w="1061085"/>
              </a:tblGrid>
              <a:tr h="4457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LIVE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CSIQ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TID2013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KADID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TQD</a:t>
                      </a:r>
                      <a:endParaRPr lang="en-US" altLang="zh-CN"/>
                    </a:p>
                  </a:txBody>
                  <a:tcPr/>
                </a:tc>
              </a:tr>
              <a:tr h="44577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Raw pixels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5*5*3*256 random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0.828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0.670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0.476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0.381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0.465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74866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5*5*3*128 random +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5*5*3*128 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0.884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0.725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0.587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0.444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0.554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4577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5*5*3*256 </a:t>
                      </a:r>
                      <a:r>
                        <a:rPr lang="en-US" altLang="zh-CN" sz="1800">
                          <a:sym typeface="+mn-ea"/>
                        </a:rPr>
                        <a:t>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0.889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0.728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0.610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0.486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0.65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</a:tr>
              <a:tr h="44577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Gaussian Pyramid</a:t>
                      </a:r>
                      <a:endParaRPr lang="en-US" altLang="zh-CN" b="1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X=3,3,3,3,3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/>
                        <a:t>*256 random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0.878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0.681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0.529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0.348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0.285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26289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*128 random +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*128 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0.836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0.736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0.620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0.681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0.714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4577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*256 </a:t>
                      </a:r>
                      <a:r>
                        <a:rPr lang="en-US" altLang="zh-CN" sz="1800">
                          <a:sym typeface="+mn-ea"/>
                        </a:rPr>
                        <a:t>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0.829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0.757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0.641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0.693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0.726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4577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Laplacian</a:t>
                      </a:r>
                      <a:endParaRPr lang="en-US" altLang="zh-CN" b="1"/>
                    </a:p>
                    <a:p>
                      <a:pPr algn="ctr">
                        <a:buNone/>
                      </a:pPr>
                      <a:r>
                        <a:rPr lang="en-US" altLang="zh-CN" b="1"/>
                        <a:t>Pyramid</a:t>
                      </a:r>
                      <a:endParaRPr lang="en-US" altLang="zh-CN" b="1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X=3,3,3,33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/>
                        <a:t>*256 random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0.825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0.707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0.528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0.491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0.589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4577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*128 random +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*128 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0.850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0.735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0.621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0.655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0.700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4577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*256 </a:t>
                      </a:r>
                      <a:r>
                        <a:rPr lang="en-US" altLang="zh-CN" sz="1800">
                          <a:sym typeface="+mn-ea"/>
                        </a:rPr>
                        <a:t>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0.851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0.745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0.647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0.667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0.705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23875" y="108585"/>
            <a:ext cx="775017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b="1">
                <a:latin typeface="Times New Roman" panose="02020603050405020304" charset="0"/>
                <a:cs typeface="Times New Roman" panose="02020603050405020304" charset="0"/>
              </a:rPr>
              <a:t>SWD </a:t>
            </a:r>
            <a:endParaRPr lang="en-US" altLang="zh-CN" sz="2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Patch size: 5*5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Projection directions: 256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(i.e., Filter: 5*5*input_channels*256)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AutoNum type="arabicPeriod"/>
            </a:pP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/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01650" y="1586865"/>
          <a:ext cx="9861550" cy="495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865"/>
                <a:gridCol w="2771140"/>
                <a:gridCol w="1060450"/>
                <a:gridCol w="1003935"/>
                <a:gridCol w="1193165"/>
                <a:gridCol w="1057910"/>
                <a:gridCol w="1061085"/>
              </a:tblGrid>
              <a:tr h="4457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LIVE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CSIQ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TID2013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KADID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TQD</a:t>
                      </a:r>
                      <a:endParaRPr lang="en-US" altLang="zh-CN"/>
                    </a:p>
                  </a:txBody>
                  <a:tcPr/>
                </a:tc>
              </a:tr>
              <a:tr h="44577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Pretrained VGG </a:t>
                      </a:r>
                      <a:endParaRPr lang="en-US" altLang="zh-CN" b="1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X=64,128,256,512,512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5*5*(X)*256 random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</a:t>
                      </a:r>
                      <a:r>
                        <a:rPr lang="en-US" altLang="zh-CN" sz="1800">
                          <a:sym typeface="+mn-ea"/>
                        </a:rPr>
                        <a:t>887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</a:t>
                      </a:r>
                      <a:r>
                        <a:rPr lang="en-US" altLang="zh-CN" sz="1800">
                          <a:sym typeface="+mn-ea"/>
                        </a:rPr>
                        <a:t>89</a:t>
                      </a:r>
                      <a:r>
                        <a:rPr lang="zh-CN" altLang="en-US" sz="1800">
                          <a:sym typeface="+mn-ea"/>
                        </a:rPr>
                        <a:t>4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0.6</a:t>
                      </a:r>
                      <a:r>
                        <a:rPr lang="en-US" altLang="zh-CN" sz="1800">
                          <a:sym typeface="+mn-ea"/>
                        </a:rPr>
                        <a:t>5</a:t>
                      </a:r>
                      <a:r>
                        <a:rPr lang="zh-CN" altLang="en-US" sz="1800">
                          <a:sym typeface="+mn-ea"/>
                        </a:rPr>
                        <a:t>3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0.7</a:t>
                      </a:r>
                      <a:r>
                        <a:rPr lang="en-US" altLang="zh-CN" sz="1800">
                          <a:sym typeface="+mn-ea"/>
                        </a:rPr>
                        <a:t>15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0.8</a:t>
                      </a:r>
                      <a:r>
                        <a:rPr lang="en-US" altLang="zh-CN" sz="1800">
                          <a:sym typeface="+mn-ea"/>
                        </a:rPr>
                        <a:t>35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</a:tr>
              <a:tr h="74866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5*5*(X)*128 random+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fontAlgn="auto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*128 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</a:t>
                      </a:r>
                      <a:r>
                        <a:rPr lang="en-US" altLang="zh-CN" sz="1800">
                          <a:sym typeface="+mn-ea"/>
                        </a:rPr>
                        <a:t>20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0.933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0.775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</a:t>
                      </a:r>
                      <a:r>
                        <a:rPr lang="en-US" altLang="zh-CN" sz="1800">
                          <a:sym typeface="+mn-ea"/>
                        </a:rPr>
                        <a:t>89</a:t>
                      </a:r>
                      <a:r>
                        <a:rPr lang="zh-CN" altLang="en-US" sz="1800">
                          <a:sym typeface="+mn-ea"/>
                        </a:rPr>
                        <a:t>9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0.82</a:t>
                      </a:r>
                      <a:r>
                        <a:rPr lang="en-US" altLang="zh-CN" sz="1800">
                          <a:sym typeface="+mn-ea"/>
                        </a:rPr>
                        <a:t>8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</a:tr>
              <a:tr h="44577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*256 </a:t>
                      </a:r>
                      <a:r>
                        <a:rPr lang="en-US" altLang="zh-CN" sz="1800">
                          <a:sym typeface="+mn-ea"/>
                        </a:rPr>
                        <a:t>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0.926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0.935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0.777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0.908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0.831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4577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ym typeface="+mn-ea"/>
                        </a:rPr>
                        <a:t>Pretrained </a:t>
                      </a:r>
                      <a:r>
                        <a:rPr lang="en-US" altLang="zh-CN" b="1"/>
                        <a:t>EffNet</a:t>
                      </a:r>
                      <a:endParaRPr lang="en-US" altLang="zh-CN" b="1"/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X=32,48,80,160,224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/>
                        <a:t>*256 random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0.940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0.888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0.629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0.722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0.905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4577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*128 random+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*128 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0.955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0.921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0.787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0.942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0.912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4577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*256 </a:t>
                      </a:r>
                      <a:r>
                        <a:rPr lang="en-US" altLang="zh-CN" sz="1800">
                          <a:sym typeface="+mn-ea"/>
                        </a:rPr>
                        <a:t>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0.963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0.922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0.788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0.947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0.91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</a:tr>
              <a:tr h="44577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ym typeface="+mn-ea"/>
                        </a:rPr>
                        <a:t>Pretrained </a:t>
                      </a:r>
                      <a:r>
                        <a:rPr lang="en-US" altLang="zh-CN" b="1"/>
                        <a:t>PNAS</a:t>
                      </a:r>
                      <a:endParaRPr lang="en-US" altLang="zh-CN" b="1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X=96,270,540,1080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/>
                        <a:t>*256 random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0.946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0.918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0.649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0.751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0.836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4577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*128 random+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*128 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0.955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0.927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0.770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0.905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0.832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4577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5*5*</a:t>
                      </a:r>
                      <a:r>
                        <a:rPr lang="en-US" altLang="zh-CN" sz="1800">
                          <a:sym typeface="+mn-ea"/>
                        </a:rPr>
                        <a:t>(X)</a:t>
                      </a:r>
                      <a:r>
                        <a:rPr lang="en-US" altLang="zh-CN" sz="1800">
                          <a:sym typeface="+mn-ea"/>
                        </a:rPr>
                        <a:t>*256 </a:t>
                      </a:r>
                      <a:r>
                        <a:rPr lang="en-US" altLang="zh-CN" sz="1800">
                          <a:sym typeface="+mn-ea"/>
                        </a:rPr>
                        <a:t>learned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0.955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0.930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0.778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0.918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0.838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3400" y="81915"/>
            <a:ext cx="775017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b="1">
                <a:latin typeface="Times New Roman" panose="02020603050405020304" charset="0"/>
                <a:cs typeface="Times New Roman" panose="02020603050405020304" charset="0"/>
              </a:rPr>
              <a:t>SWD </a:t>
            </a:r>
            <a:endParaRPr lang="en-US" altLang="zh-CN" sz="2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Patch size: 5*5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Projection directions: 256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(i.e., Filter: 5*5*input_channels*256)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AutoNum type="arabicPeriod"/>
            </a:pP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/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7050" y="695960"/>
            <a:ext cx="2850000" cy="1800000"/>
          </a:xfrm>
          <a:prstGeom prst="rect">
            <a:avLst/>
          </a:prstGeom>
        </p:spPr>
      </p:pic>
      <p:pic>
        <p:nvPicPr>
          <p:cNvPr id="5" name="图片 4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30" y="695960"/>
            <a:ext cx="2850000" cy="1800000"/>
          </a:xfrm>
          <a:prstGeom prst="rect">
            <a:avLst/>
          </a:prstGeom>
        </p:spPr>
      </p:pic>
      <p:pic>
        <p:nvPicPr>
          <p:cNvPr id="6" name="图片 5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0" y="2722245"/>
            <a:ext cx="2849625" cy="1800000"/>
          </a:xfrm>
          <a:prstGeom prst="rect">
            <a:avLst/>
          </a:prstGeom>
        </p:spPr>
      </p:pic>
      <p:pic>
        <p:nvPicPr>
          <p:cNvPr id="7" name="图片 6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050" y="4748530"/>
            <a:ext cx="2849625" cy="18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53935" y="1379855"/>
            <a:ext cx="451485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0.0019</a:t>
            </a:r>
            <a:r>
              <a:rPr lang="en-US" altLang="zh-CN">
                <a:sym typeface="+mn-ea"/>
              </a:rPr>
              <a:t>               </a:t>
            </a:r>
            <a:r>
              <a:rPr lang="zh-CN" altLang="en-US">
                <a:sym typeface="+mn-ea"/>
              </a:rPr>
              <a:t>0.0514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0.021</a:t>
            </a:r>
            <a:r>
              <a:rPr lang="en-US" altLang="zh-CN">
                <a:sym typeface="+mn-ea"/>
              </a:rPr>
              <a:t>                 </a:t>
            </a:r>
            <a:r>
              <a:rPr lang="zh-CN" altLang="en-US">
                <a:sym typeface="+mn-ea"/>
              </a:rPr>
              <a:t>0.3056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0.081</a:t>
            </a:r>
            <a:r>
              <a:rPr lang="en-US" altLang="zh-CN"/>
              <a:t>                </a:t>
            </a:r>
            <a:r>
              <a:rPr lang="zh-CN" altLang="en-US">
                <a:sym typeface="+mn-ea"/>
              </a:rPr>
              <a:t>0.4824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041525" y="276225"/>
            <a:ext cx="1109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Reference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76465" y="327660"/>
            <a:ext cx="268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SWD_pixel        SWD_vgg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26-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05" y="60960"/>
            <a:ext cx="2880000" cy="2160000"/>
          </a:xfrm>
          <a:prstGeom prst="rect">
            <a:avLst/>
          </a:prstGeom>
        </p:spPr>
      </p:pic>
      <p:pic>
        <p:nvPicPr>
          <p:cNvPr id="6" name="图片 5" descr="26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15" y="60960"/>
            <a:ext cx="2880000" cy="2160000"/>
          </a:xfrm>
          <a:prstGeom prst="rect">
            <a:avLst/>
          </a:prstGeom>
        </p:spPr>
      </p:pic>
      <p:pic>
        <p:nvPicPr>
          <p:cNvPr id="7" name="图片 6" descr="26-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915" y="2348230"/>
            <a:ext cx="2880000" cy="2160000"/>
          </a:xfrm>
          <a:prstGeom prst="rect">
            <a:avLst/>
          </a:prstGeom>
        </p:spPr>
      </p:pic>
      <p:pic>
        <p:nvPicPr>
          <p:cNvPr id="8" name="图片 7" descr="26-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15" y="4635500"/>
            <a:ext cx="2880000" cy="216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50125" y="960755"/>
            <a:ext cx="414337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0.0063</a:t>
            </a:r>
            <a:r>
              <a:rPr lang="en-US" altLang="zh-CN">
                <a:sym typeface="+mn-ea"/>
              </a:rPr>
              <a:t>            </a:t>
            </a:r>
            <a:r>
              <a:rPr lang="zh-CN" altLang="en-US">
                <a:sym typeface="+mn-ea"/>
              </a:rPr>
              <a:t>0.1425</a:t>
            </a:r>
            <a:r>
              <a:rPr lang="en-US" altLang="zh-CN">
                <a:sym typeface="+mn-ea"/>
              </a:rPr>
              <a:t>     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0.02</a:t>
            </a:r>
            <a:r>
              <a:rPr lang="en-US" altLang="zh-CN">
                <a:sym typeface="+mn-ea"/>
              </a:rPr>
              <a:t>2              </a:t>
            </a:r>
            <a:r>
              <a:rPr lang="zh-CN" altLang="en-US">
                <a:sym typeface="+mn-ea"/>
              </a:rPr>
              <a:t>0.3640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0.0445</a:t>
            </a:r>
            <a:r>
              <a:rPr lang="en-US" altLang="zh-CN">
                <a:sym typeface="+mn-ea"/>
              </a:rPr>
              <a:t>            </a:t>
            </a:r>
            <a:r>
              <a:rPr lang="zh-CN" altLang="en-US">
                <a:sym typeface="+mn-ea"/>
              </a:rPr>
              <a:t>0.8268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5325" y="1862455"/>
            <a:ext cx="2877187" cy="2160000"/>
          </a:xfrm>
          <a:prstGeom prst="rect">
            <a:avLst/>
          </a:prstGeom>
        </p:spPr>
      </p:pic>
      <p:pic>
        <p:nvPicPr>
          <p:cNvPr id="3" name="图片 2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25" y="4303395"/>
            <a:ext cx="2877187" cy="2160000"/>
          </a:xfrm>
          <a:prstGeom prst="rect">
            <a:avLst/>
          </a:prstGeom>
        </p:spPr>
      </p:pic>
      <p:pic>
        <p:nvPicPr>
          <p:cNvPr id="4" name="图片 3" descr="ballo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1828800"/>
            <a:ext cx="2880000" cy="2160000"/>
          </a:xfrm>
          <a:prstGeom prst="rect">
            <a:avLst/>
          </a:prstGeom>
        </p:spPr>
      </p:pic>
      <p:pic>
        <p:nvPicPr>
          <p:cNvPr id="5" name="图片 4" descr="balloons_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60" y="4303395"/>
            <a:ext cx="2879798" cy="2160000"/>
          </a:xfrm>
          <a:prstGeom prst="rect">
            <a:avLst/>
          </a:prstGeom>
        </p:spPr>
      </p:pic>
      <p:pic>
        <p:nvPicPr>
          <p:cNvPr id="6" name="图片 5" descr="nois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00" y="1862455"/>
            <a:ext cx="2877187" cy="21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7065" y="264795"/>
            <a:ext cx="226822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Optimization</a:t>
            </a:r>
            <a:endParaRPr lang="en-US" altLang="zh-CN" sz="22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Recovery example</a:t>
            </a:r>
            <a:endParaRPr lang="en-US" altLang="zh-CN" sz="2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31925" y="1398905"/>
            <a:ext cx="1109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Reference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19955" y="1460500"/>
            <a:ext cx="1351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Initialization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07960" y="1460500"/>
            <a:ext cx="1160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Recovered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5455" y="3863340"/>
            <a:ext cx="2160000" cy="2160000"/>
          </a:xfrm>
          <a:prstGeom prst="rect">
            <a:avLst/>
          </a:prstGeom>
        </p:spPr>
      </p:pic>
      <p:pic>
        <p:nvPicPr>
          <p:cNvPr id="3" name="图片 2" descr="berry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835" y="3863340"/>
            <a:ext cx="2160000" cy="2160000"/>
          </a:xfrm>
          <a:prstGeom prst="rect">
            <a:avLst/>
          </a:prstGeom>
        </p:spPr>
      </p:pic>
      <p:pic>
        <p:nvPicPr>
          <p:cNvPr id="4" name="图片 3" descr="berr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835" y="1503045"/>
            <a:ext cx="2160000" cy="21600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455" y="1503045"/>
            <a:ext cx="2160000" cy="21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7065" y="264795"/>
            <a:ext cx="226822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Optimization</a:t>
            </a:r>
            <a:endParaRPr lang="en-US" altLang="zh-CN" sz="22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Recovery example</a:t>
            </a:r>
            <a:endParaRPr lang="en-US" altLang="zh-CN" sz="2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3365" y="2256790"/>
            <a:ext cx="1109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Reference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71880" y="4351020"/>
            <a:ext cx="19227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Recovered image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from random noise</a:t>
            </a:r>
            <a:endParaRPr lang="zh-CN" altLang="en-US"/>
          </a:p>
        </p:txBody>
      </p:sp>
      <p:pic>
        <p:nvPicPr>
          <p:cNvPr id="11" name="图片 10" descr="berry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215" y="3863340"/>
            <a:ext cx="2160000" cy="2160000"/>
          </a:xfrm>
          <a:prstGeom prst="rect">
            <a:avLst/>
          </a:prstGeom>
        </p:spPr>
      </p:pic>
      <p:pic>
        <p:nvPicPr>
          <p:cNvPr id="12" name="图片 11" descr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215" y="1503045"/>
            <a:ext cx="2160000" cy="216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99940" y="213995"/>
            <a:ext cx="73266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Texture Synthesis Using Shallow Convolutional Networks with Random Filters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de73cad-16ce-4788-b258-050945e1a0de}"/>
  <p:tag name="TABLE_ENDDRAG_ORIGIN_RECT" val="776*349"/>
  <p:tag name="TABLE_ENDDRAG_RECT" val="37*157*776*349"/>
</p:tagLst>
</file>

<file path=ppt/tags/tag2.xml><?xml version="1.0" encoding="utf-8"?>
<p:tagLst xmlns:p="http://schemas.openxmlformats.org/presentationml/2006/main">
  <p:tag name="KSO_WM_UNIT_TABLE_BEAUTIFY" val="smartTable{ede73cad-16ce-4788-b258-050945e1a0de}"/>
  <p:tag name="TABLE_ENDDRAG_ORIGIN_RECT" val="776*349"/>
  <p:tag name="TABLE_ENDDRAG_RECT" val="37*157*776*349"/>
</p:tagLst>
</file>

<file path=ppt/tags/tag3.xml><?xml version="1.0" encoding="utf-8"?>
<p:tagLst xmlns:p="http://schemas.openxmlformats.org/presentationml/2006/main">
  <p:tag name="KSO_WM_UNIT_TABLE_BEAUTIFY" val="smartTable{860f13bf-b8de-41a4-b746-6d290589692b}"/>
</p:tagLst>
</file>

<file path=ppt/tags/tag4.xml><?xml version="1.0" encoding="utf-8"?>
<p:tagLst xmlns:p="http://schemas.openxmlformats.org/presentationml/2006/main">
  <p:tag name="KSO_WM_UNIT_TABLE_BEAUTIFY" val="smartTable{4b54ea1a-6a44-4e10-afd1-065c7107ce89}"/>
</p:tagLst>
</file>

<file path=ppt/tags/tag5.xml><?xml version="1.0" encoding="utf-8"?>
<p:tagLst xmlns:p="http://schemas.openxmlformats.org/presentationml/2006/main">
  <p:tag name="KSO_WM_UNIT_TABLE_BEAUTIFY" val="smartTable{4b54ea1a-6a44-4e10-afd1-065c7107ce89}"/>
</p:tagLst>
</file>

<file path=ppt/tags/tag6.xml><?xml version="1.0" encoding="utf-8"?>
<p:tagLst xmlns:p="http://schemas.openxmlformats.org/presentationml/2006/main">
  <p:tag name="KSO_WM_UNIT_TABLE_BEAUTIFY" val="smartTable{4b54ea1a-6a44-4e10-afd1-065c7107ce89}"/>
</p:tagLst>
</file>

<file path=ppt/tags/tag7.xml><?xml version="1.0" encoding="utf-8"?>
<p:tagLst xmlns:p="http://schemas.openxmlformats.org/presentationml/2006/main">
  <p:tag name="KSO_WM_UNIT_TABLE_BEAUTIFY" val="smartTable{88f858e5-0d7a-4f0c-9a05-295dca142dd2}"/>
  <p:tag name="TABLE_ENDDRAG_ORIGIN_RECT" val="585*112"/>
  <p:tag name="TABLE_ENDDRAG_RECT" val="94*270*585*112"/>
</p:tagLst>
</file>

<file path=ppt/tags/tag8.xml><?xml version="1.0" encoding="utf-8"?>
<p:tagLst xmlns:p="http://schemas.openxmlformats.org/presentationml/2006/main">
  <p:tag name="COMMONDATA" val="eyJoZGlkIjoiMzU5OThkMjQzMmZhNGU1MTcxMzdlZWY0MDRkZjM1NzEifQ=="/>
  <p:tag name="KSO_WPP_MARK_KEY" val="55a2735c-707c-4f45-b964-9a75e3ebd18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5894</Words>
  <Application>WPS 演示</Application>
  <PresentationFormat>宽屏</PresentationFormat>
  <Paragraphs>893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Arial</vt:lpstr>
      <vt:lpstr>宋体</vt:lpstr>
      <vt:lpstr>Wingdings</vt:lpstr>
      <vt:lpstr>Times New Roman</vt:lpstr>
      <vt:lpstr>等线</vt:lpstr>
      <vt:lpstr>Calibri</vt:lpstr>
      <vt:lpstr>微软雅黑</vt:lpstr>
      <vt:lpstr>Arial Unicode MS</vt:lpstr>
      <vt:lpstr>Times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Keyan Ding</dc:creator>
  <cp:lastModifiedBy>dingkeyan</cp:lastModifiedBy>
  <cp:revision>190</cp:revision>
  <dcterms:created xsi:type="dcterms:W3CDTF">2022-06-29T02:57:00Z</dcterms:created>
  <dcterms:modified xsi:type="dcterms:W3CDTF">2022-10-14T08:27:54Z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918444F978A24A87B4D7459597EBD7C2</vt:lpwstr>
  </property>
  <property fmtid="{D5CDD505-2E9C-101B-9397-08002B2CF9AE}" pid="3" name="KSOProductBuildVer">
    <vt:lpwstr>2052-11.1.0.12358</vt:lpwstr>
  </property>
</Properties>
</file>